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sldIdLst>
    <p:sldId id="257" r:id="rId2"/>
    <p:sldId id="256" r:id="rId3"/>
    <p:sldId id="258" r:id="rId4"/>
    <p:sldId id="259" r:id="rId5"/>
    <p:sldId id="260" r:id="rId6"/>
    <p:sldId id="261" r:id="rId7"/>
    <p:sldId id="262" r:id="rId8"/>
    <p:sldId id="263" r:id="rId9"/>
    <p:sldId id="264" r:id="rId10"/>
    <p:sldId id="265" r:id="rId11"/>
    <p:sldId id="266" r:id="rId12"/>
    <p:sldId id="267" r:id="rId13"/>
    <p:sldId id="268"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90" r:id="rId29"/>
    <p:sldId id="284" r:id="rId30"/>
    <p:sldId id="285" r:id="rId31"/>
    <p:sldId id="286" r:id="rId32"/>
    <p:sldId id="287" r:id="rId33"/>
    <p:sldId id="289" r:id="rId34"/>
    <p:sldId id="288" r:id="rId35"/>
  </p:sldIdLst>
  <p:sldSz cx="9144000" cy="6858000" type="screen4x3"/>
  <p:notesSz cx="6858000" cy="9144000"/>
  <p:embeddedFontLst>
    <p:embeddedFont>
      <p:font typeface="Adobe Fan Heiti Std B" panose="020B0700000000000000" pitchFamily="34" charset="-128"/>
      <p:bold r:id="rId36"/>
    </p:embeddedFont>
    <p:embeddedFont>
      <p:font typeface="B Yekan" panose="00000400000000000000" pitchFamily="2" charset="-78"/>
      <p:regular r:id="rId37"/>
    </p:embeddedFont>
    <p:embeddedFont>
      <p:font typeface="Boston Traffic" panose="02000000000000000000" pitchFamily="2" charset="0"/>
      <p:regular r:id="rId38"/>
    </p:embeddedFont>
    <p:embeddedFont>
      <p:font typeface="Calibri" panose="020F0502020204030204" pitchFamily="34" charset="0"/>
      <p:regular r:id="rId39"/>
      <p:bold r:id="rId40"/>
    </p:embeddedFont>
    <p:embeddedFont>
      <p:font typeface="Calibri Light" panose="020F0302020204030204" pitchFamily="34" charset="0"/>
      <p:regular r:id="rId41"/>
    </p:embeddedFont>
    <p:embeddedFont>
      <p:font typeface="Circula Thin" panose="020B0606030202060204" pitchFamily="34" charset="0"/>
      <p:regular r:id="rId42"/>
    </p:embeddedFont>
    <p:embeddedFont>
      <p:font typeface="IranNastaliq" panose="02000503000000020003" pitchFamily="2" charset="0"/>
      <p:regular r:id="rId43"/>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epM5hUNCtW2oEyjFMsBrmw==" hashData="7qUt6Y4hJ9i4Vk5ecmiordyc3Qoa8IP6nFI0uwDAgqZTpxuaP0nGOpl13kZXEmGbHC9hINLfol65m4ArgSgJJw=="/>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204" autoAdjust="0"/>
    <p:restoredTop sz="94660"/>
  </p:normalViewPr>
  <p:slideViewPr>
    <p:cSldViewPr snapToGrid="0">
      <p:cViewPr varScale="1">
        <p:scale>
          <a:sx n="68" d="100"/>
          <a:sy n="68" d="100"/>
        </p:scale>
        <p:origin x="466"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8.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6.fntdata"/></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2AB2825-EEA2-4C05-A132-9B5B9AF8DDB1}"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US"/>
        </a:p>
      </dgm:t>
    </dgm:pt>
    <dgm:pt modelId="{C27DF753-B04E-4AFF-8E32-27745FEEF287}">
      <dgm:prSet phldrT="[Text]"/>
      <dgm:spPr/>
      <dgm:t>
        <a:bodyPr/>
        <a:lstStyle/>
        <a:p>
          <a:r>
            <a:rPr lang="fa-IR" dirty="0">
              <a:cs typeface="B Yekan" panose="00000400000000000000" pitchFamily="2" charset="-78"/>
            </a:rPr>
            <a:t>با خود یگانگی</a:t>
          </a:r>
          <a:endParaRPr lang="en-US" dirty="0">
            <a:cs typeface="B Yekan" panose="00000400000000000000" pitchFamily="2" charset="-78"/>
          </a:endParaRPr>
        </a:p>
      </dgm:t>
    </dgm:pt>
    <dgm:pt modelId="{6986585B-AA92-471B-8B79-6BBA77747B05}" type="parTrans" cxnId="{F919897A-C2A9-4155-9D48-7EBC8966658A}">
      <dgm:prSet/>
      <dgm:spPr/>
      <dgm:t>
        <a:bodyPr/>
        <a:lstStyle/>
        <a:p>
          <a:endParaRPr lang="en-US"/>
        </a:p>
      </dgm:t>
    </dgm:pt>
    <dgm:pt modelId="{C962299B-0C13-4E1A-8541-B584E5482A10}" type="sibTrans" cxnId="{F919897A-C2A9-4155-9D48-7EBC8966658A}">
      <dgm:prSet/>
      <dgm:spPr/>
      <dgm:t>
        <a:bodyPr/>
        <a:lstStyle/>
        <a:p>
          <a:endParaRPr lang="en-US"/>
        </a:p>
      </dgm:t>
    </dgm:pt>
    <dgm:pt modelId="{1FF9AC18-7C2E-453D-AEBF-D86C4BD057CC}">
      <dgm:prSet phldrT="[Text]"/>
      <dgm:spPr/>
      <dgm:t>
        <a:bodyPr/>
        <a:lstStyle/>
        <a:p>
          <a:r>
            <a:rPr lang="fa-IR" dirty="0">
              <a:cs typeface="B Yekan" panose="00000400000000000000" pitchFamily="2" charset="-78"/>
            </a:rPr>
            <a:t>با خود بیگانگی</a:t>
          </a:r>
          <a:endParaRPr lang="en-US" dirty="0">
            <a:cs typeface="B Yekan" panose="00000400000000000000" pitchFamily="2" charset="-78"/>
          </a:endParaRPr>
        </a:p>
      </dgm:t>
    </dgm:pt>
    <dgm:pt modelId="{6C4ED447-7415-47A8-B9B9-06826DCE70C1}" type="parTrans" cxnId="{CDE88890-0F9F-417F-B00D-2E252CAE7C3F}">
      <dgm:prSet/>
      <dgm:spPr/>
      <dgm:t>
        <a:bodyPr/>
        <a:lstStyle/>
        <a:p>
          <a:endParaRPr lang="en-US"/>
        </a:p>
      </dgm:t>
    </dgm:pt>
    <dgm:pt modelId="{8893B6B5-024D-4BD9-9685-48F311F14D3B}" type="sibTrans" cxnId="{CDE88890-0F9F-417F-B00D-2E252CAE7C3F}">
      <dgm:prSet/>
      <dgm:spPr/>
      <dgm:t>
        <a:bodyPr/>
        <a:lstStyle/>
        <a:p>
          <a:endParaRPr lang="en-US"/>
        </a:p>
      </dgm:t>
    </dgm:pt>
    <dgm:pt modelId="{E352EF8A-5506-402B-BC94-193D151D3E6C}">
      <dgm:prSet phldrT="[Text]"/>
      <dgm:spPr/>
      <dgm:t>
        <a:bodyPr/>
        <a:lstStyle/>
        <a:p>
          <a:r>
            <a:rPr lang="fa-IR" dirty="0">
              <a:cs typeface="B Yekan" panose="00000400000000000000" pitchFamily="2" charset="-78"/>
            </a:rPr>
            <a:t>با خود یگانگی مجدد</a:t>
          </a:r>
          <a:endParaRPr lang="en-US" dirty="0">
            <a:cs typeface="B Yekan" panose="00000400000000000000" pitchFamily="2" charset="-78"/>
          </a:endParaRPr>
        </a:p>
      </dgm:t>
    </dgm:pt>
    <dgm:pt modelId="{B4F9050E-5962-4495-8305-36A00A91DC29}" type="parTrans" cxnId="{5FB4C52B-9F12-495B-8890-90EFB96D43C2}">
      <dgm:prSet/>
      <dgm:spPr/>
      <dgm:t>
        <a:bodyPr/>
        <a:lstStyle/>
        <a:p>
          <a:endParaRPr lang="en-US"/>
        </a:p>
      </dgm:t>
    </dgm:pt>
    <dgm:pt modelId="{DEB57636-CBE1-4746-A445-A6CB3044403F}" type="sibTrans" cxnId="{5FB4C52B-9F12-495B-8890-90EFB96D43C2}">
      <dgm:prSet/>
      <dgm:spPr/>
      <dgm:t>
        <a:bodyPr/>
        <a:lstStyle/>
        <a:p>
          <a:endParaRPr lang="en-US"/>
        </a:p>
      </dgm:t>
    </dgm:pt>
    <dgm:pt modelId="{BD93312C-DD91-43D1-9CED-C3B5DF9E8478}" type="pres">
      <dgm:prSet presAssocID="{92AB2825-EEA2-4C05-A132-9B5B9AF8DDB1}" presName="Name0" presStyleCnt="0">
        <dgm:presLayoutVars>
          <dgm:chMax val="11"/>
          <dgm:chPref val="11"/>
          <dgm:dir/>
          <dgm:resizeHandles/>
        </dgm:presLayoutVars>
      </dgm:prSet>
      <dgm:spPr/>
    </dgm:pt>
    <dgm:pt modelId="{FB9FC1F9-1C7D-4499-BB65-428EC6F96926}" type="pres">
      <dgm:prSet presAssocID="{E352EF8A-5506-402B-BC94-193D151D3E6C}" presName="Accent3" presStyleCnt="0"/>
      <dgm:spPr/>
    </dgm:pt>
    <dgm:pt modelId="{BAF72CEE-1CA8-4025-96F0-AE45FEE30DF0}" type="pres">
      <dgm:prSet presAssocID="{E352EF8A-5506-402B-BC94-193D151D3E6C}" presName="Accent" presStyleLbl="node1" presStyleIdx="0" presStyleCnt="3"/>
      <dgm:spPr/>
    </dgm:pt>
    <dgm:pt modelId="{0AB7D3FD-3997-4CF9-B891-5FFC62A74090}" type="pres">
      <dgm:prSet presAssocID="{E352EF8A-5506-402B-BC94-193D151D3E6C}" presName="ParentBackground3" presStyleCnt="0"/>
      <dgm:spPr/>
    </dgm:pt>
    <dgm:pt modelId="{D5676E8C-F805-4A6E-80C7-2CB9D46B3EBA}" type="pres">
      <dgm:prSet presAssocID="{E352EF8A-5506-402B-BC94-193D151D3E6C}" presName="ParentBackground" presStyleLbl="fgAcc1" presStyleIdx="0" presStyleCnt="3"/>
      <dgm:spPr/>
    </dgm:pt>
    <dgm:pt modelId="{6B9D4BBC-07D9-4782-9F58-B1A0B8AA09AD}" type="pres">
      <dgm:prSet presAssocID="{E352EF8A-5506-402B-BC94-193D151D3E6C}" presName="Parent3" presStyleLbl="revTx" presStyleIdx="0" presStyleCnt="0">
        <dgm:presLayoutVars>
          <dgm:chMax val="1"/>
          <dgm:chPref val="1"/>
          <dgm:bulletEnabled val="1"/>
        </dgm:presLayoutVars>
      </dgm:prSet>
      <dgm:spPr/>
    </dgm:pt>
    <dgm:pt modelId="{C858AEFE-0C93-4136-BECF-B1DC3FCAD9FC}" type="pres">
      <dgm:prSet presAssocID="{1FF9AC18-7C2E-453D-AEBF-D86C4BD057CC}" presName="Accent2" presStyleCnt="0"/>
      <dgm:spPr/>
    </dgm:pt>
    <dgm:pt modelId="{D8B47350-8AC9-4853-B5F8-322AABCE88EA}" type="pres">
      <dgm:prSet presAssocID="{1FF9AC18-7C2E-453D-AEBF-D86C4BD057CC}" presName="Accent" presStyleLbl="node1" presStyleIdx="1" presStyleCnt="3"/>
      <dgm:spPr/>
    </dgm:pt>
    <dgm:pt modelId="{F83A8E74-C87E-43E7-841C-D5B0EA8DFD05}" type="pres">
      <dgm:prSet presAssocID="{1FF9AC18-7C2E-453D-AEBF-D86C4BD057CC}" presName="ParentBackground2" presStyleCnt="0"/>
      <dgm:spPr/>
    </dgm:pt>
    <dgm:pt modelId="{E20158AF-64F7-417A-9443-92795AFE3582}" type="pres">
      <dgm:prSet presAssocID="{1FF9AC18-7C2E-453D-AEBF-D86C4BD057CC}" presName="ParentBackground" presStyleLbl="fgAcc1" presStyleIdx="1" presStyleCnt="3"/>
      <dgm:spPr/>
    </dgm:pt>
    <dgm:pt modelId="{44DCDB89-BCAA-4909-8A30-EF966EC2DC32}" type="pres">
      <dgm:prSet presAssocID="{1FF9AC18-7C2E-453D-AEBF-D86C4BD057CC}" presName="Parent2" presStyleLbl="revTx" presStyleIdx="0" presStyleCnt="0">
        <dgm:presLayoutVars>
          <dgm:chMax val="1"/>
          <dgm:chPref val="1"/>
          <dgm:bulletEnabled val="1"/>
        </dgm:presLayoutVars>
      </dgm:prSet>
      <dgm:spPr/>
    </dgm:pt>
    <dgm:pt modelId="{8A1B82C9-8E9C-42D3-B3A9-E309D206CD71}" type="pres">
      <dgm:prSet presAssocID="{C27DF753-B04E-4AFF-8E32-27745FEEF287}" presName="Accent1" presStyleCnt="0"/>
      <dgm:spPr/>
    </dgm:pt>
    <dgm:pt modelId="{FA7AD447-1171-4D3C-B185-15D179BD89B8}" type="pres">
      <dgm:prSet presAssocID="{C27DF753-B04E-4AFF-8E32-27745FEEF287}" presName="Accent" presStyleLbl="node1" presStyleIdx="2" presStyleCnt="3"/>
      <dgm:spPr/>
    </dgm:pt>
    <dgm:pt modelId="{5E8C6D41-0A7A-4E8A-B9DA-6A5A01EB7E6C}" type="pres">
      <dgm:prSet presAssocID="{C27DF753-B04E-4AFF-8E32-27745FEEF287}" presName="ParentBackground1" presStyleCnt="0"/>
      <dgm:spPr/>
    </dgm:pt>
    <dgm:pt modelId="{3C10BBA1-BB7E-485D-ACB6-0B52EBA867FE}" type="pres">
      <dgm:prSet presAssocID="{C27DF753-B04E-4AFF-8E32-27745FEEF287}" presName="ParentBackground" presStyleLbl="fgAcc1" presStyleIdx="2" presStyleCnt="3"/>
      <dgm:spPr/>
    </dgm:pt>
    <dgm:pt modelId="{D70AE312-456F-4D71-8ABF-F1E13B65229B}" type="pres">
      <dgm:prSet presAssocID="{C27DF753-B04E-4AFF-8E32-27745FEEF287}" presName="Parent1" presStyleLbl="revTx" presStyleIdx="0" presStyleCnt="0">
        <dgm:presLayoutVars>
          <dgm:chMax val="1"/>
          <dgm:chPref val="1"/>
          <dgm:bulletEnabled val="1"/>
        </dgm:presLayoutVars>
      </dgm:prSet>
      <dgm:spPr/>
    </dgm:pt>
  </dgm:ptLst>
  <dgm:cxnLst>
    <dgm:cxn modelId="{5FB4C52B-9F12-495B-8890-90EFB96D43C2}" srcId="{92AB2825-EEA2-4C05-A132-9B5B9AF8DDB1}" destId="{E352EF8A-5506-402B-BC94-193D151D3E6C}" srcOrd="2" destOrd="0" parTransId="{B4F9050E-5962-4495-8305-36A00A91DC29}" sibTransId="{DEB57636-CBE1-4746-A445-A6CB3044403F}"/>
    <dgm:cxn modelId="{0D203F49-C634-4432-8DF1-282685C035F7}" type="presOf" srcId="{C27DF753-B04E-4AFF-8E32-27745FEEF287}" destId="{D70AE312-456F-4D71-8ABF-F1E13B65229B}" srcOrd="1" destOrd="0" presId="urn:microsoft.com/office/officeart/2011/layout/CircleProcess"/>
    <dgm:cxn modelId="{29556C54-DF53-4617-816A-444A9845C667}" type="presOf" srcId="{92AB2825-EEA2-4C05-A132-9B5B9AF8DDB1}" destId="{BD93312C-DD91-43D1-9CED-C3B5DF9E8478}" srcOrd="0" destOrd="0" presId="urn:microsoft.com/office/officeart/2011/layout/CircleProcess"/>
    <dgm:cxn modelId="{F919897A-C2A9-4155-9D48-7EBC8966658A}" srcId="{92AB2825-EEA2-4C05-A132-9B5B9AF8DDB1}" destId="{C27DF753-B04E-4AFF-8E32-27745FEEF287}" srcOrd="0" destOrd="0" parTransId="{6986585B-AA92-471B-8B79-6BBA77747B05}" sibTransId="{C962299B-0C13-4E1A-8541-B584E5482A10}"/>
    <dgm:cxn modelId="{1549D57B-FBE5-4699-B70F-B1D6295F9C0A}" type="presOf" srcId="{E352EF8A-5506-402B-BC94-193D151D3E6C}" destId="{D5676E8C-F805-4A6E-80C7-2CB9D46B3EBA}" srcOrd="0" destOrd="0" presId="urn:microsoft.com/office/officeart/2011/layout/CircleProcess"/>
    <dgm:cxn modelId="{A0DAEC8B-0F3A-4C66-84D5-C8E872352F25}" type="presOf" srcId="{1FF9AC18-7C2E-453D-AEBF-D86C4BD057CC}" destId="{44DCDB89-BCAA-4909-8A30-EF966EC2DC32}" srcOrd="1" destOrd="0" presId="urn:microsoft.com/office/officeart/2011/layout/CircleProcess"/>
    <dgm:cxn modelId="{CDE88890-0F9F-417F-B00D-2E252CAE7C3F}" srcId="{92AB2825-EEA2-4C05-A132-9B5B9AF8DDB1}" destId="{1FF9AC18-7C2E-453D-AEBF-D86C4BD057CC}" srcOrd="1" destOrd="0" parTransId="{6C4ED447-7415-47A8-B9B9-06826DCE70C1}" sibTransId="{8893B6B5-024D-4BD9-9685-48F311F14D3B}"/>
    <dgm:cxn modelId="{F004BB90-9644-409A-B638-57100FBFDC1A}" type="presOf" srcId="{1FF9AC18-7C2E-453D-AEBF-D86C4BD057CC}" destId="{E20158AF-64F7-417A-9443-92795AFE3582}" srcOrd="0" destOrd="0" presId="urn:microsoft.com/office/officeart/2011/layout/CircleProcess"/>
    <dgm:cxn modelId="{F1DF3DB1-6EF5-46EF-B318-63459F2E79D6}" type="presOf" srcId="{C27DF753-B04E-4AFF-8E32-27745FEEF287}" destId="{3C10BBA1-BB7E-485D-ACB6-0B52EBA867FE}" srcOrd="0" destOrd="0" presId="urn:microsoft.com/office/officeart/2011/layout/CircleProcess"/>
    <dgm:cxn modelId="{99A883DE-A852-443F-AEE1-29D78998BEB4}" type="presOf" srcId="{E352EF8A-5506-402B-BC94-193D151D3E6C}" destId="{6B9D4BBC-07D9-4782-9F58-B1A0B8AA09AD}" srcOrd="1" destOrd="0" presId="urn:microsoft.com/office/officeart/2011/layout/CircleProcess"/>
    <dgm:cxn modelId="{10AB6ACA-90F7-4F61-BC2D-C302FA78AFD9}" type="presParOf" srcId="{BD93312C-DD91-43D1-9CED-C3B5DF9E8478}" destId="{FB9FC1F9-1C7D-4499-BB65-428EC6F96926}" srcOrd="0" destOrd="0" presId="urn:microsoft.com/office/officeart/2011/layout/CircleProcess"/>
    <dgm:cxn modelId="{9A4B71B5-2C48-4348-911B-81A85337AB29}" type="presParOf" srcId="{FB9FC1F9-1C7D-4499-BB65-428EC6F96926}" destId="{BAF72CEE-1CA8-4025-96F0-AE45FEE30DF0}" srcOrd="0" destOrd="0" presId="urn:microsoft.com/office/officeart/2011/layout/CircleProcess"/>
    <dgm:cxn modelId="{4AEC305D-E5EC-44B5-B1DD-93C7197584A8}" type="presParOf" srcId="{BD93312C-DD91-43D1-9CED-C3B5DF9E8478}" destId="{0AB7D3FD-3997-4CF9-B891-5FFC62A74090}" srcOrd="1" destOrd="0" presId="urn:microsoft.com/office/officeart/2011/layout/CircleProcess"/>
    <dgm:cxn modelId="{EAE1AA60-82FF-497A-A493-261B90FF4027}" type="presParOf" srcId="{0AB7D3FD-3997-4CF9-B891-5FFC62A74090}" destId="{D5676E8C-F805-4A6E-80C7-2CB9D46B3EBA}" srcOrd="0" destOrd="0" presId="urn:microsoft.com/office/officeart/2011/layout/CircleProcess"/>
    <dgm:cxn modelId="{96723BB6-44D1-468E-8D59-0FB80614F0C7}" type="presParOf" srcId="{BD93312C-DD91-43D1-9CED-C3B5DF9E8478}" destId="{6B9D4BBC-07D9-4782-9F58-B1A0B8AA09AD}" srcOrd="2" destOrd="0" presId="urn:microsoft.com/office/officeart/2011/layout/CircleProcess"/>
    <dgm:cxn modelId="{1AFD1435-5E96-447C-8D76-3DE96367D7C1}" type="presParOf" srcId="{BD93312C-DD91-43D1-9CED-C3B5DF9E8478}" destId="{C858AEFE-0C93-4136-BECF-B1DC3FCAD9FC}" srcOrd="3" destOrd="0" presId="urn:microsoft.com/office/officeart/2011/layout/CircleProcess"/>
    <dgm:cxn modelId="{66452684-C5E7-4B22-89B3-FA77543AD4A8}" type="presParOf" srcId="{C858AEFE-0C93-4136-BECF-B1DC3FCAD9FC}" destId="{D8B47350-8AC9-4853-B5F8-322AABCE88EA}" srcOrd="0" destOrd="0" presId="urn:microsoft.com/office/officeart/2011/layout/CircleProcess"/>
    <dgm:cxn modelId="{843B6ED1-0A5A-4558-A588-06FB44F477DA}" type="presParOf" srcId="{BD93312C-DD91-43D1-9CED-C3B5DF9E8478}" destId="{F83A8E74-C87E-43E7-841C-D5B0EA8DFD05}" srcOrd="4" destOrd="0" presId="urn:microsoft.com/office/officeart/2011/layout/CircleProcess"/>
    <dgm:cxn modelId="{EC120C79-9514-4EE1-8EE9-A8EB6500899B}" type="presParOf" srcId="{F83A8E74-C87E-43E7-841C-D5B0EA8DFD05}" destId="{E20158AF-64F7-417A-9443-92795AFE3582}" srcOrd="0" destOrd="0" presId="urn:microsoft.com/office/officeart/2011/layout/CircleProcess"/>
    <dgm:cxn modelId="{5A5A47B1-0B62-4D46-A17B-403A1A5DE222}" type="presParOf" srcId="{BD93312C-DD91-43D1-9CED-C3B5DF9E8478}" destId="{44DCDB89-BCAA-4909-8A30-EF966EC2DC32}" srcOrd="5" destOrd="0" presId="urn:microsoft.com/office/officeart/2011/layout/CircleProcess"/>
    <dgm:cxn modelId="{86917F52-E285-4BDC-9193-12EEEB337D1D}" type="presParOf" srcId="{BD93312C-DD91-43D1-9CED-C3B5DF9E8478}" destId="{8A1B82C9-8E9C-42D3-B3A9-E309D206CD71}" srcOrd="6" destOrd="0" presId="urn:microsoft.com/office/officeart/2011/layout/CircleProcess"/>
    <dgm:cxn modelId="{66E66714-39E2-46FD-9832-91887E144C21}" type="presParOf" srcId="{8A1B82C9-8E9C-42D3-B3A9-E309D206CD71}" destId="{FA7AD447-1171-4D3C-B185-15D179BD89B8}" srcOrd="0" destOrd="0" presId="urn:microsoft.com/office/officeart/2011/layout/CircleProcess"/>
    <dgm:cxn modelId="{098EE8C9-4A7F-4060-A17D-AC29F4F3C6D6}" type="presParOf" srcId="{BD93312C-DD91-43D1-9CED-C3B5DF9E8478}" destId="{5E8C6D41-0A7A-4E8A-B9DA-6A5A01EB7E6C}" srcOrd="7" destOrd="0" presId="urn:microsoft.com/office/officeart/2011/layout/CircleProcess"/>
    <dgm:cxn modelId="{897D2C1E-551A-417D-B35B-55276D4AC473}" type="presParOf" srcId="{5E8C6D41-0A7A-4E8A-B9DA-6A5A01EB7E6C}" destId="{3C10BBA1-BB7E-485D-ACB6-0B52EBA867FE}" srcOrd="0" destOrd="0" presId="urn:microsoft.com/office/officeart/2011/layout/CircleProcess"/>
    <dgm:cxn modelId="{A52D7FB3-8295-4A4F-90D2-A17B24B53439}" type="presParOf" srcId="{BD93312C-DD91-43D1-9CED-C3B5DF9E8478}" destId="{D70AE312-456F-4D71-8ABF-F1E13B65229B}" srcOrd="8" destOrd="0" presId="urn:microsoft.com/office/officeart/2011/layout/Circl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81FE3EC-285D-40B1-BA75-1210BD0BE1E0}" type="doc">
      <dgm:prSet loTypeId="urn:microsoft.com/office/officeart/2005/8/layout/orgChart1" loCatId="hierarchy" qsTypeId="urn:microsoft.com/office/officeart/2005/8/quickstyle/3d1" qsCatId="3D" csTypeId="urn:microsoft.com/office/officeart/2005/8/colors/accent2_4" csCatId="accent2" phldr="1"/>
      <dgm:spPr/>
      <dgm:t>
        <a:bodyPr/>
        <a:lstStyle/>
        <a:p>
          <a:endParaRPr lang="en-US"/>
        </a:p>
      </dgm:t>
    </dgm:pt>
    <dgm:pt modelId="{88BE58AF-6AD0-4044-81B1-A85CEC12C455}">
      <dgm:prSet phldrT="[Text]"/>
      <dgm:spPr/>
      <dgm:t>
        <a:bodyPr/>
        <a:lstStyle/>
        <a:p>
          <a:r>
            <a:rPr lang="fa-IR" dirty="0">
              <a:cs typeface="B Yekan" panose="00000400000000000000" pitchFamily="2" charset="-78"/>
            </a:rPr>
            <a:t>سقوط</a:t>
          </a:r>
          <a:endParaRPr lang="en-US" dirty="0">
            <a:cs typeface="B Yekan" panose="00000400000000000000" pitchFamily="2" charset="-78"/>
          </a:endParaRPr>
        </a:p>
      </dgm:t>
    </dgm:pt>
    <dgm:pt modelId="{576E1EE3-A1A6-4341-9D6B-67F4F2C35D8B}" type="parTrans" cxnId="{DA52A99A-6316-458C-9C73-0098993413CE}">
      <dgm:prSet/>
      <dgm:spPr/>
      <dgm:t>
        <a:bodyPr/>
        <a:lstStyle/>
        <a:p>
          <a:endParaRPr lang="en-US"/>
        </a:p>
      </dgm:t>
    </dgm:pt>
    <dgm:pt modelId="{0338EB75-3FB8-4A07-A93C-09360A47548D}" type="sibTrans" cxnId="{DA52A99A-6316-458C-9C73-0098993413CE}">
      <dgm:prSet/>
      <dgm:spPr/>
      <dgm:t>
        <a:bodyPr/>
        <a:lstStyle/>
        <a:p>
          <a:endParaRPr lang="en-US"/>
        </a:p>
      </dgm:t>
    </dgm:pt>
    <dgm:pt modelId="{66AC9D6F-766D-473E-9C76-C283A702B9CF}">
      <dgm:prSet phldrT="[Text]"/>
      <dgm:spPr/>
      <dgm:t>
        <a:bodyPr/>
        <a:lstStyle/>
        <a:p>
          <a:r>
            <a:rPr lang="fa-IR" dirty="0">
              <a:cs typeface="B Yekan" panose="00000400000000000000" pitchFamily="2" charset="-78"/>
            </a:rPr>
            <a:t>سقوط در جمع</a:t>
          </a:r>
          <a:endParaRPr lang="en-US" dirty="0">
            <a:cs typeface="B Yekan" panose="00000400000000000000" pitchFamily="2" charset="-78"/>
          </a:endParaRPr>
        </a:p>
      </dgm:t>
    </dgm:pt>
    <dgm:pt modelId="{1E5B9615-9ABB-4430-A0D5-EABB6C7A474B}" type="parTrans" cxnId="{95B02CDB-37BA-4A36-8F69-5309D890A983}">
      <dgm:prSet/>
      <dgm:spPr/>
      <dgm:t>
        <a:bodyPr/>
        <a:lstStyle/>
        <a:p>
          <a:endParaRPr lang="en-US"/>
        </a:p>
      </dgm:t>
    </dgm:pt>
    <dgm:pt modelId="{AA113973-8C44-4AA3-96F2-418C60C521B1}" type="sibTrans" cxnId="{95B02CDB-37BA-4A36-8F69-5309D890A983}">
      <dgm:prSet/>
      <dgm:spPr/>
      <dgm:t>
        <a:bodyPr/>
        <a:lstStyle/>
        <a:p>
          <a:endParaRPr lang="en-US"/>
        </a:p>
      </dgm:t>
    </dgm:pt>
    <dgm:pt modelId="{05A6BEE6-1D62-4F9D-A60E-CDF4A634FB60}">
      <dgm:prSet phldrT="[Text]"/>
      <dgm:spPr/>
      <dgm:t>
        <a:bodyPr/>
        <a:lstStyle/>
        <a:p>
          <a:r>
            <a:rPr lang="fa-IR" dirty="0">
              <a:cs typeface="B Yekan" panose="00000400000000000000" pitchFamily="2" charset="-78"/>
            </a:rPr>
            <a:t>سقوط در عالم</a:t>
          </a:r>
          <a:endParaRPr lang="en-US" dirty="0">
            <a:cs typeface="B Yekan" panose="00000400000000000000" pitchFamily="2" charset="-78"/>
          </a:endParaRPr>
        </a:p>
      </dgm:t>
    </dgm:pt>
    <dgm:pt modelId="{0FE9D561-A045-47B5-81B9-142293E17784}" type="parTrans" cxnId="{3F400844-42DD-47EA-BE11-417149425A5D}">
      <dgm:prSet/>
      <dgm:spPr/>
      <dgm:t>
        <a:bodyPr/>
        <a:lstStyle/>
        <a:p>
          <a:endParaRPr lang="en-US"/>
        </a:p>
      </dgm:t>
    </dgm:pt>
    <dgm:pt modelId="{54EFF1F7-5E64-4217-84ED-4363BD2A5A2A}" type="sibTrans" cxnId="{3F400844-42DD-47EA-BE11-417149425A5D}">
      <dgm:prSet/>
      <dgm:spPr/>
      <dgm:t>
        <a:bodyPr/>
        <a:lstStyle/>
        <a:p>
          <a:endParaRPr lang="en-US"/>
        </a:p>
      </dgm:t>
    </dgm:pt>
    <dgm:pt modelId="{D06A4DC7-F175-436F-8D1D-753523F69B20}" type="pres">
      <dgm:prSet presAssocID="{081FE3EC-285D-40B1-BA75-1210BD0BE1E0}" presName="hierChild1" presStyleCnt="0">
        <dgm:presLayoutVars>
          <dgm:orgChart val="1"/>
          <dgm:chPref val="1"/>
          <dgm:dir/>
          <dgm:animOne val="branch"/>
          <dgm:animLvl val="lvl"/>
          <dgm:resizeHandles/>
        </dgm:presLayoutVars>
      </dgm:prSet>
      <dgm:spPr/>
    </dgm:pt>
    <dgm:pt modelId="{81989BA0-E493-4FFF-8695-4BC333949EA2}" type="pres">
      <dgm:prSet presAssocID="{88BE58AF-6AD0-4044-81B1-A85CEC12C455}" presName="hierRoot1" presStyleCnt="0">
        <dgm:presLayoutVars>
          <dgm:hierBranch val="init"/>
        </dgm:presLayoutVars>
      </dgm:prSet>
      <dgm:spPr/>
    </dgm:pt>
    <dgm:pt modelId="{A5834379-5588-4841-B5A1-765F1C81D905}" type="pres">
      <dgm:prSet presAssocID="{88BE58AF-6AD0-4044-81B1-A85CEC12C455}" presName="rootComposite1" presStyleCnt="0"/>
      <dgm:spPr/>
    </dgm:pt>
    <dgm:pt modelId="{804149B9-03C2-4E43-9DAB-F5B20014363A}" type="pres">
      <dgm:prSet presAssocID="{88BE58AF-6AD0-4044-81B1-A85CEC12C455}" presName="rootText1" presStyleLbl="node0" presStyleIdx="0" presStyleCnt="1">
        <dgm:presLayoutVars>
          <dgm:chPref val="3"/>
        </dgm:presLayoutVars>
      </dgm:prSet>
      <dgm:spPr/>
    </dgm:pt>
    <dgm:pt modelId="{CD7520B1-300B-4003-8D42-57B28B68F796}" type="pres">
      <dgm:prSet presAssocID="{88BE58AF-6AD0-4044-81B1-A85CEC12C455}" presName="rootConnector1" presStyleLbl="node1" presStyleIdx="0" presStyleCnt="0"/>
      <dgm:spPr/>
    </dgm:pt>
    <dgm:pt modelId="{3E59D319-4B60-4668-9FFB-9C150738E767}" type="pres">
      <dgm:prSet presAssocID="{88BE58AF-6AD0-4044-81B1-A85CEC12C455}" presName="hierChild2" presStyleCnt="0"/>
      <dgm:spPr/>
    </dgm:pt>
    <dgm:pt modelId="{6F66D9F6-5801-4693-A758-9F7DD657C4BC}" type="pres">
      <dgm:prSet presAssocID="{1E5B9615-9ABB-4430-A0D5-EABB6C7A474B}" presName="Name37" presStyleLbl="parChTrans1D2" presStyleIdx="0" presStyleCnt="2"/>
      <dgm:spPr/>
    </dgm:pt>
    <dgm:pt modelId="{89C1CC99-26AB-41CD-9192-D317943F8E21}" type="pres">
      <dgm:prSet presAssocID="{66AC9D6F-766D-473E-9C76-C283A702B9CF}" presName="hierRoot2" presStyleCnt="0">
        <dgm:presLayoutVars>
          <dgm:hierBranch val="init"/>
        </dgm:presLayoutVars>
      </dgm:prSet>
      <dgm:spPr/>
    </dgm:pt>
    <dgm:pt modelId="{965D0545-7CDA-42D8-A48E-13C0F7FB8612}" type="pres">
      <dgm:prSet presAssocID="{66AC9D6F-766D-473E-9C76-C283A702B9CF}" presName="rootComposite" presStyleCnt="0"/>
      <dgm:spPr/>
    </dgm:pt>
    <dgm:pt modelId="{2F19CB4E-CC11-4393-96F0-CCFD6357A595}" type="pres">
      <dgm:prSet presAssocID="{66AC9D6F-766D-473E-9C76-C283A702B9CF}" presName="rootText" presStyleLbl="node2" presStyleIdx="0" presStyleCnt="2">
        <dgm:presLayoutVars>
          <dgm:chPref val="3"/>
        </dgm:presLayoutVars>
      </dgm:prSet>
      <dgm:spPr/>
    </dgm:pt>
    <dgm:pt modelId="{A12DF90F-666C-40E1-AC34-DF19E048E2BF}" type="pres">
      <dgm:prSet presAssocID="{66AC9D6F-766D-473E-9C76-C283A702B9CF}" presName="rootConnector" presStyleLbl="node2" presStyleIdx="0" presStyleCnt="2"/>
      <dgm:spPr/>
    </dgm:pt>
    <dgm:pt modelId="{1F91EB5B-A45E-4EAF-8B80-8459A2C39D4E}" type="pres">
      <dgm:prSet presAssocID="{66AC9D6F-766D-473E-9C76-C283A702B9CF}" presName="hierChild4" presStyleCnt="0"/>
      <dgm:spPr/>
    </dgm:pt>
    <dgm:pt modelId="{5E87B4D6-8F4C-4B67-ACFA-DD4F867572EB}" type="pres">
      <dgm:prSet presAssocID="{66AC9D6F-766D-473E-9C76-C283A702B9CF}" presName="hierChild5" presStyleCnt="0"/>
      <dgm:spPr/>
    </dgm:pt>
    <dgm:pt modelId="{85ADC75B-8BF0-4D62-B16B-0CAADCE1D849}" type="pres">
      <dgm:prSet presAssocID="{0FE9D561-A045-47B5-81B9-142293E17784}" presName="Name37" presStyleLbl="parChTrans1D2" presStyleIdx="1" presStyleCnt="2"/>
      <dgm:spPr/>
    </dgm:pt>
    <dgm:pt modelId="{16DABF27-65DC-4649-BB92-E565AC417C73}" type="pres">
      <dgm:prSet presAssocID="{05A6BEE6-1D62-4F9D-A60E-CDF4A634FB60}" presName="hierRoot2" presStyleCnt="0">
        <dgm:presLayoutVars>
          <dgm:hierBranch val="init"/>
        </dgm:presLayoutVars>
      </dgm:prSet>
      <dgm:spPr/>
    </dgm:pt>
    <dgm:pt modelId="{50975D28-F84A-4A1D-AAB3-957CA4CC7F7C}" type="pres">
      <dgm:prSet presAssocID="{05A6BEE6-1D62-4F9D-A60E-CDF4A634FB60}" presName="rootComposite" presStyleCnt="0"/>
      <dgm:spPr/>
    </dgm:pt>
    <dgm:pt modelId="{3DCB21AD-057C-4D78-95AE-95842AD3649D}" type="pres">
      <dgm:prSet presAssocID="{05A6BEE6-1D62-4F9D-A60E-CDF4A634FB60}" presName="rootText" presStyleLbl="node2" presStyleIdx="1" presStyleCnt="2">
        <dgm:presLayoutVars>
          <dgm:chPref val="3"/>
        </dgm:presLayoutVars>
      </dgm:prSet>
      <dgm:spPr/>
    </dgm:pt>
    <dgm:pt modelId="{B904B85C-26BB-4150-A350-28187AB71968}" type="pres">
      <dgm:prSet presAssocID="{05A6BEE6-1D62-4F9D-A60E-CDF4A634FB60}" presName="rootConnector" presStyleLbl="node2" presStyleIdx="1" presStyleCnt="2"/>
      <dgm:spPr/>
    </dgm:pt>
    <dgm:pt modelId="{5E093507-604F-4073-A941-7D0EF47C907D}" type="pres">
      <dgm:prSet presAssocID="{05A6BEE6-1D62-4F9D-A60E-CDF4A634FB60}" presName="hierChild4" presStyleCnt="0"/>
      <dgm:spPr/>
    </dgm:pt>
    <dgm:pt modelId="{98587F99-AEA3-4894-B018-088E1F5D53B1}" type="pres">
      <dgm:prSet presAssocID="{05A6BEE6-1D62-4F9D-A60E-CDF4A634FB60}" presName="hierChild5" presStyleCnt="0"/>
      <dgm:spPr/>
    </dgm:pt>
    <dgm:pt modelId="{03936470-A01C-4B4F-B5DA-BF7CF35F610A}" type="pres">
      <dgm:prSet presAssocID="{88BE58AF-6AD0-4044-81B1-A85CEC12C455}" presName="hierChild3" presStyleCnt="0"/>
      <dgm:spPr/>
    </dgm:pt>
  </dgm:ptLst>
  <dgm:cxnLst>
    <dgm:cxn modelId="{5E66D011-464E-416E-8B17-8D5D38FFD896}" type="presOf" srcId="{081FE3EC-285D-40B1-BA75-1210BD0BE1E0}" destId="{D06A4DC7-F175-436F-8D1D-753523F69B20}" srcOrd="0" destOrd="0" presId="urn:microsoft.com/office/officeart/2005/8/layout/orgChart1"/>
    <dgm:cxn modelId="{6A61F93C-BAA1-4273-BA63-6C5D70BCF668}" type="presOf" srcId="{88BE58AF-6AD0-4044-81B1-A85CEC12C455}" destId="{804149B9-03C2-4E43-9DAB-F5B20014363A}" srcOrd="0" destOrd="0" presId="urn:microsoft.com/office/officeart/2005/8/layout/orgChart1"/>
    <dgm:cxn modelId="{98BE8443-0316-4CDA-BB8D-88EF94C4219E}" type="presOf" srcId="{0FE9D561-A045-47B5-81B9-142293E17784}" destId="{85ADC75B-8BF0-4D62-B16B-0CAADCE1D849}" srcOrd="0" destOrd="0" presId="urn:microsoft.com/office/officeart/2005/8/layout/orgChart1"/>
    <dgm:cxn modelId="{3F400844-42DD-47EA-BE11-417149425A5D}" srcId="{88BE58AF-6AD0-4044-81B1-A85CEC12C455}" destId="{05A6BEE6-1D62-4F9D-A60E-CDF4A634FB60}" srcOrd="1" destOrd="0" parTransId="{0FE9D561-A045-47B5-81B9-142293E17784}" sibTransId="{54EFF1F7-5E64-4217-84ED-4363BD2A5A2A}"/>
    <dgm:cxn modelId="{B09AE58E-00CE-438B-A725-0C51E53290FD}" type="presOf" srcId="{66AC9D6F-766D-473E-9C76-C283A702B9CF}" destId="{2F19CB4E-CC11-4393-96F0-CCFD6357A595}" srcOrd="0" destOrd="0" presId="urn:microsoft.com/office/officeart/2005/8/layout/orgChart1"/>
    <dgm:cxn modelId="{DA52A99A-6316-458C-9C73-0098993413CE}" srcId="{081FE3EC-285D-40B1-BA75-1210BD0BE1E0}" destId="{88BE58AF-6AD0-4044-81B1-A85CEC12C455}" srcOrd="0" destOrd="0" parTransId="{576E1EE3-A1A6-4341-9D6B-67F4F2C35D8B}" sibTransId="{0338EB75-3FB8-4A07-A93C-09360A47548D}"/>
    <dgm:cxn modelId="{4A640AAB-CB96-492F-B7A9-BFB77DB4243A}" type="presOf" srcId="{66AC9D6F-766D-473E-9C76-C283A702B9CF}" destId="{A12DF90F-666C-40E1-AC34-DF19E048E2BF}" srcOrd="1" destOrd="0" presId="urn:microsoft.com/office/officeart/2005/8/layout/orgChart1"/>
    <dgm:cxn modelId="{99AC2DAB-BDE6-4326-9377-5F3D48203259}" type="presOf" srcId="{05A6BEE6-1D62-4F9D-A60E-CDF4A634FB60}" destId="{3DCB21AD-057C-4D78-95AE-95842AD3649D}" srcOrd="0" destOrd="0" presId="urn:microsoft.com/office/officeart/2005/8/layout/orgChart1"/>
    <dgm:cxn modelId="{1EBC44AE-DFF6-4FA2-8D61-00856D3A2FD1}" type="presOf" srcId="{1E5B9615-9ABB-4430-A0D5-EABB6C7A474B}" destId="{6F66D9F6-5801-4693-A758-9F7DD657C4BC}" srcOrd="0" destOrd="0" presId="urn:microsoft.com/office/officeart/2005/8/layout/orgChart1"/>
    <dgm:cxn modelId="{95B02CDB-37BA-4A36-8F69-5309D890A983}" srcId="{88BE58AF-6AD0-4044-81B1-A85CEC12C455}" destId="{66AC9D6F-766D-473E-9C76-C283A702B9CF}" srcOrd="0" destOrd="0" parTransId="{1E5B9615-9ABB-4430-A0D5-EABB6C7A474B}" sibTransId="{AA113973-8C44-4AA3-96F2-418C60C521B1}"/>
    <dgm:cxn modelId="{6F892EEA-178B-41D1-B146-66AF6782A434}" type="presOf" srcId="{88BE58AF-6AD0-4044-81B1-A85CEC12C455}" destId="{CD7520B1-300B-4003-8D42-57B28B68F796}" srcOrd="1" destOrd="0" presId="urn:microsoft.com/office/officeart/2005/8/layout/orgChart1"/>
    <dgm:cxn modelId="{B3CCCAF4-9F1C-46DC-8897-14DE02C355EB}" type="presOf" srcId="{05A6BEE6-1D62-4F9D-A60E-CDF4A634FB60}" destId="{B904B85C-26BB-4150-A350-28187AB71968}" srcOrd="1" destOrd="0" presId="urn:microsoft.com/office/officeart/2005/8/layout/orgChart1"/>
    <dgm:cxn modelId="{E0F687EB-402B-4156-8224-E274DB87BA89}" type="presParOf" srcId="{D06A4DC7-F175-436F-8D1D-753523F69B20}" destId="{81989BA0-E493-4FFF-8695-4BC333949EA2}" srcOrd="0" destOrd="0" presId="urn:microsoft.com/office/officeart/2005/8/layout/orgChart1"/>
    <dgm:cxn modelId="{CFC7C308-5A1C-4E4D-9F01-AACCA800B586}" type="presParOf" srcId="{81989BA0-E493-4FFF-8695-4BC333949EA2}" destId="{A5834379-5588-4841-B5A1-765F1C81D905}" srcOrd="0" destOrd="0" presId="urn:microsoft.com/office/officeart/2005/8/layout/orgChart1"/>
    <dgm:cxn modelId="{0EECE52E-33C7-4184-B64B-0F63F891AB3F}" type="presParOf" srcId="{A5834379-5588-4841-B5A1-765F1C81D905}" destId="{804149B9-03C2-4E43-9DAB-F5B20014363A}" srcOrd="0" destOrd="0" presId="urn:microsoft.com/office/officeart/2005/8/layout/orgChart1"/>
    <dgm:cxn modelId="{E51E1316-D4E4-4F0A-8AFF-224AFC1D4ECE}" type="presParOf" srcId="{A5834379-5588-4841-B5A1-765F1C81D905}" destId="{CD7520B1-300B-4003-8D42-57B28B68F796}" srcOrd="1" destOrd="0" presId="urn:microsoft.com/office/officeart/2005/8/layout/orgChart1"/>
    <dgm:cxn modelId="{6EF17D93-82E2-4DE4-9022-053188AB2CBE}" type="presParOf" srcId="{81989BA0-E493-4FFF-8695-4BC333949EA2}" destId="{3E59D319-4B60-4668-9FFB-9C150738E767}" srcOrd="1" destOrd="0" presId="urn:microsoft.com/office/officeart/2005/8/layout/orgChart1"/>
    <dgm:cxn modelId="{6A98F796-0419-4233-977E-9EA52FF1D6A2}" type="presParOf" srcId="{3E59D319-4B60-4668-9FFB-9C150738E767}" destId="{6F66D9F6-5801-4693-A758-9F7DD657C4BC}" srcOrd="0" destOrd="0" presId="urn:microsoft.com/office/officeart/2005/8/layout/orgChart1"/>
    <dgm:cxn modelId="{01771BB1-338F-4A81-A04A-C872924CC76C}" type="presParOf" srcId="{3E59D319-4B60-4668-9FFB-9C150738E767}" destId="{89C1CC99-26AB-41CD-9192-D317943F8E21}" srcOrd="1" destOrd="0" presId="urn:microsoft.com/office/officeart/2005/8/layout/orgChart1"/>
    <dgm:cxn modelId="{B4C87523-E6DA-4C88-88A0-CAAA9B02AEA4}" type="presParOf" srcId="{89C1CC99-26AB-41CD-9192-D317943F8E21}" destId="{965D0545-7CDA-42D8-A48E-13C0F7FB8612}" srcOrd="0" destOrd="0" presId="urn:microsoft.com/office/officeart/2005/8/layout/orgChart1"/>
    <dgm:cxn modelId="{834869DE-B834-4CE4-8384-7F4D96298004}" type="presParOf" srcId="{965D0545-7CDA-42D8-A48E-13C0F7FB8612}" destId="{2F19CB4E-CC11-4393-96F0-CCFD6357A595}" srcOrd="0" destOrd="0" presId="urn:microsoft.com/office/officeart/2005/8/layout/orgChart1"/>
    <dgm:cxn modelId="{90FC86D1-B61A-4711-9C8C-456555FCFB2F}" type="presParOf" srcId="{965D0545-7CDA-42D8-A48E-13C0F7FB8612}" destId="{A12DF90F-666C-40E1-AC34-DF19E048E2BF}" srcOrd="1" destOrd="0" presId="urn:microsoft.com/office/officeart/2005/8/layout/orgChart1"/>
    <dgm:cxn modelId="{83B3D841-D9DF-4215-9ED1-DB6771386F6A}" type="presParOf" srcId="{89C1CC99-26AB-41CD-9192-D317943F8E21}" destId="{1F91EB5B-A45E-4EAF-8B80-8459A2C39D4E}" srcOrd="1" destOrd="0" presId="urn:microsoft.com/office/officeart/2005/8/layout/orgChart1"/>
    <dgm:cxn modelId="{070D62D7-B47B-496F-88F8-38D6C2E511F1}" type="presParOf" srcId="{89C1CC99-26AB-41CD-9192-D317943F8E21}" destId="{5E87B4D6-8F4C-4B67-ACFA-DD4F867572EB}" srcOrd="2" destOrd="0" presId="urn:microsoft.com/office/officeart/2005/8/layout/orgChart1"/>
    <dgm:cxn modelId="{3C74DDC5-F2B5-4315-AC2C-F4C5BEE67EB5}" type="presParOf" srcId="{3E59D319-4B60-4668-9FFB-9C150738E767}" destId="{85ADC75B-8BF0-4D62-B16B-0CAADCE1D849}" srcOrd="2" destOrd="0" presId="urn:microsoft.com/office/officeart/2005/8/layout/orgChart1"/>
    <dgm:cxn modelId="{D68B20EA-75AE-409E-97F8-1103B9C24C33}" type="presParOf" srcId="{3E59D319-4B60-4668-9FFB-9C150738E767}" destId="{16DABF27-65DC-4649-BB92-E565AC417C73}" srcOrd="3" destOrd="0" presId="urn:microsoft.com/office/officeart/2005/8/layout/orgChart1"/>
    <dgm:cxn modelId="{2ADA23CA-DE45-4222-8281-CC3F1318105A}" type="presParOf" srcId="{16DABF27-65DC-4649-BB92-E565AC417C73}" destId="{50975D28-F84A-4A1D-AAB3-957CA4CC7F7C}" srcOrd="0" destOrd="0" presId="urn:microsoft.com/office/officeart/2005/8/layout/orgChart1"/>
    <dgm:cxn modelId="{F659F4BE-C86A-401F-8DE9-07106F88CC54}" type="presParOf" srcId="{50975D28-F84A-4A1D-AAB3-957CA4CC7F7C}" destId="{3DCB21AD-057C-4D78-95AE-95842AD3649D}" srcOrd="0" destOrd="0" presId="urn:microsoft.com/office/officeart/2005/8/layout/orgChart1"/>
    <dgm:cxn modelId="{3548C111-116B-4C0D-887B-87E8F8385EC5}" type="presParOf" srcId="{50975D28-F84A-4A1D-AAB3-957CA4CC7F7C}" destId="{B904B85C-26BB-4150-A350-28187AB71968}" srcOrd="1" destOrd="0" presId="urn:microsoft.com/office/officeart/2005/8/layout/orgChart1"/>
    <dgm:cxn modelId="{8DAF75D0-8E6F-4F5E-A537-D8A67A27BF40}" type="presParOf" srcId="{16DABF27-65DC-4649-BB92-E565AC417C73}" destId="{5E093507-604F-4073-A941-7D0EF47C907D}" srcOrd="1" destOrd="0" presId="urn:microsoft.com/office/officeart/2005/8/layout/orgChart1"/>
    <dgm:cxn modelId="{0E25A7A1-04E8-4315-849A-5AA7F34F44AC}" type="presParOf" srcId="{16DABF27-65DC-4649-BB92-E565AC417C73}" destId="{98587F99-AEA3-4894-B018-088E1F5D53B1}" srcOrd="2" destOrd="0" presId="urn:microsoft.com/office/officeart/2005/8/layout/orgChart1"/>
    <dgm:cxn modelId="{96E47FDE-3CE1-4ADC-B0C9-CA304738C36B}" type="presParOf" srcId="{81989BA0-E493-4FFF-8695-4BC333949EA2}" destId="{03936470-A01C-4B4F-B5DA-BF7CF35F610A}"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F72CEE-1CA8-4025-96F0-AE45FEE30DF0}">
      <dsp:nvSpPr>
        <dsp:cNvPr id="0" name=""/>
        <dsp:cNvSpPr/>
      </dsp:nvSpPr>
      <dsp:spPr>
        <a:xfrm>
          <a:off x="4218889" y="1111814"/>
          <a:ext cx="1840353" cy="184069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5676E8C-F805-4A6E-80C7-2CB9D46B3EBA}">
      <dsp:nvSpPr>
        <dsp:cNvPr id="0" name=""/>
        <dsp:cNvSpPr/>
      </dsp:nvSpPr>
      <dsp:spPr>
        <a:xfrm>
          <a:off x="4279994" y="1173181"/>
          <a:ext cx="1718142" cy="1717959"/>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fa-IR" sz="2200" kern="1200" dirty="0">
              <a:cs typeface="B Yekan" panose="00000400000000000000" pitchFamily="2" charset="-78"/>
            </a:rPr>
            <a:t>با خود یگانگی مجدد</a:t>
          </a:r>
          <a:endParaRPr lang="en-US" sz="2200" kern="1200" dirty="0">
            <a:cs typeface="B Yekan" panose="00000400000000000000" pitchFamily="2" charset="-78"/>
          </a:endParaRPr>
        </a:p>
      </dsp:txBody>
      <dsp:txXfrm>
        <a:off x="4525614" y="1418650"/>
        <a:ext cx="1226902" cy="1227021"/>
      </dsp:txXfrm>
    </dsp:sp>
    <dsp:sp modelId="{D8B47350-8AC9-4853-B5F8-322AABCE88EA}">
      <dsp:nvSpPr>
        <dsp:cNvPr id="0" name=""/>
        <dsp:cNvSpPr/>
      </dsp:nvSpPr>
      <dsp:spPr>
        <a:xfrm rot="2700000">
          <a:off x="2319047" y="1114039"/>
          <a:ext cx="1835921" cy="1835921"/>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20158AF-64F7-417A-9443-92795AFE3582}">
      <dsp:nvSpPr>
        <dsp:cNvPr id="0" name=""/>
        <dsp:cNvSpPr/>
      </dsp:nvSpPr>
      <dsp:spPr>
        <a:xfrm>
          <a:off x="2377936" y="1173181"/>
          <a:ext cx="1718142" cy="1717959"/>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fa-IR" sz="2200" kern="1200" dirty="0">
              <a:cs typeface="B Yekan" panose="00000400000000000000" pitchFamily="2" charset="-78"/>
            </a:rPr>
            <a:t>با خود بیگانگی</a:t>
          </a:r>
          <a:endParaRPr lang="en-US" sz="2200" kern="1200" dirty="0">
            <a:cs typeface="B Yekan" panose="00000400000000000000" pitchFamily="2" charset="-78"/>
          </a:endParaRPr>
        </a:p>
      </dsp:txBody>
      <dsp:txXfrm>
        <a:off x="2623556" y="1418650"/>
        <a:ext cx="1226902" cy="1227021"/>
      </dsp:txXfrm>
    </dsp:sp>
    <dsp:sp modelId="{FA7AD447-1171-4D3C-B185-15D179BD89B8}">
      <dsp:nvSpPr>
        <dsp:cNvPr id="0" name=""/>
        <dsp:cNvSpPr/>
      </dsp:nvSpPr>
      <dsp:spPr>
        <a:xfrm rot="2700000">
          <a:off x="416988" y="1114039"/>
          <a:ext cx="1835921" cy="1835921"/>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C10BBA1-BB7E-485D-ACB6-0B52EBA867FE}">
      <dsp:nvSpPr>
        <dsp:cNvPr id="0" name=""/>
        <dsp:cNvSpPr/>
      </dsp:nvSpPr>
      <dsp:spPr>
        <a:xfrm>
          <a:off x="475877" y="1173181"/>
          <a:ext cx="1718142" cy="1717959"/>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fa-IR" sz="2200" kern="1200" dirty="0">
              <a:cs typeface="B Yekan" panose="00000400000000000000" pitchFamily="2" charset="-78"/>
            </a:rPr>
            <a:t>با خود یگانگی</a:t>
          </a:r>
          <a:endParaRPr lang="en-US" sz="2200" kern="1200" dirty="0">
            <a:cs typeface="B Yekan" panose="00000400000000000000" pitchFamily="2" charset="-78"/>
          </a:endParaRPr>
        </a:p>
      </dsp:txBody>
      <dsp:txXfrm>
        <a:off x="721498" y="1418650"/>
        <a:ext cx="1226902" cy="122702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ADC75B-8BF0-4D62-B16B-0CAADCE1D849}">
      <dsp:nvSpPr>
        <dsp:cNvPr id="0" name=""/>
        <dsp:cNvSpPr/>
      </dsp:nvSpPr>
      <dsp:spPr>
        <a:xfrm>
          <a:off x="3048000" y="1742510"/>
          <a:ext cx="1668009" cy="578978"/>
        </a:xfrm>
        <a:custGeom>
          <a:avLst/>
          <a:gdLst/>
          <a:ahLst/>
          <a:cxnLst/>
          <a:rect l="0" t="0" r="0" b="0"/>
          <a:pathLst>
            <a:path>
              <a:moveTo>
                <a:pt x="0" y="0"/>
              </a:moveTo>
              <a:lnTo>
                <a:pt x="0" y="289489"/>
              </a:lnTo>
              <a:lnTo>
                <a:pt x="1668009" y="289489"/>
              </a:lnTo>
              <a:lnTo>
                <a:pt x="1668009" y="578978"/>
              </a:lnTo>
            </a:path>
          </a:pathLst>
        </a:custGeom>
        <a:noFill/>
        <a:ln w="12700" cap="flat" cmpd="sng" algn="ctr">
          <a:solidFill>
            <a:schemeClr val="accent2">
              <a:tint val="9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6F66D9F6-5801-4693-A758-9F7DD657C4BC}">
      <dsp:nvSpPr>
        <dsp:cNvPr id="0" name=""/>
        <dsp:cNvSpPr/>
      </dsp:nvSpPr>
      <dsp:spPr>
        <a:xfrm>
          <a:off x="1379990" y="1742510"/>
          <a:ext cx="1668009" cy="578978"/>
        </a:xfrm>
        <a:custGeom>
          <a:avLst/>
          <a:gdLst/>
          <a:ahLst/>
          <a:cxnLst/>
          <a:rect l="0" t="0" r="0" b="0"/>
          <a:pathLst>
            <a:path>
              <a:moveTo>
                <a:pt x="1668009" y="0"/>
              </a:moveTo>
              <a:lnTo>
                <a:pt x="1668009" y="289489"/>
              </a:lnTo>
              <a:lnTo>
                <a:pt x="0" y="289489"/>
              </a:lnTo>
              <a:lnTo>
                <a:pt x="0" y="578978"/>
              </a:lnTo>
            </a:path>
          </a:pathLst>
        </a:custGeom>
        <a:noFill/>
        <a:ln w="12700" cap="flat" cmpd="sng" algn="ctr">
          <a:solidFill>
            <a:schemeClr val="accent2">
              <a:tint val="9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804149B9-03C2-4E43-9DAB-F5B20014363A}">
      <dsp:nvSpPr>
        <dsp:cNvPr id="0" name=""/>
        <dsp:cNvSpPr/>
      </dsp:nvSpPr>
      <dsp:spPr>
        <a:xfrm>
          <a:off x="1669479" y="363990"/>
          <a:ext cx="2757041" cy="1378520"/>
        </a:xfrm>
        <a:prstGeom prst="rect">
          <a:avLst/>
        </a:prstGeom>
        <a:gradFill rotWithShape="0">
          <a:gsLst>
            <a:gs pos="0">
              <a:schemeClr val="accent2">
                <a:shade val="60000"/>
                <a:hueOff val="0"/>
                <a:satOff val="0"/>
                <a:lumOff val="0"/>
                <a:alphaOff val="0"/>
                <a:satMod val="103000"/>
                <a:lumMod val="102000"/>
                <a:tint val="94000"/>
              </a:schemeClr>
            </a:gs>
            <a:gs pos="50000">
              <a:schemeClr val="accent2">
                <a:shade val="60000"/>
                <a:hueOff val="0"/>
                <a:satOff val="0"/>
                <a:lumOff val="0"/>
                <a:alphaOff val="0"/>
                <a:satMod val="110000"/>
                <a:lumMod val="100000"/>
                <a:shade val="100000"/>
              </a:schemeClr>
            </a:gs>
            <a:gs pos="100000">
              <a:schemeClr val="accent2">
                <a:shade val="6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1866900">
            <a:lnSpc>
              <a:spcPct val="90000"/>
            </a:lnSpc>
            <a:spcBef>
              <a:spcPct val="0"/>
            </a:spcBef>
            <a:spcAft>
              <a:spcPct val="35000"/>
            </a:spcAft>
            <a:buNone/>
          </a:pPr>
          <a:r>
            <a:rPr lang="fa-IR" sz="4200" kern="1200" dirty="0">
              <a:cs typeface="B Yekan" panose="00000400000000000000" pitchFamily="2" charset="-78"/>
            </a:rPr>
            <a:t>سقوط</a:t>
          </a:r>
          <a:endParaRPr lang="en-US" sz="4200" kern="1200" dirty="0">
            <a:cs typeface="B Yekan" panose="00000400000000000000" pitchFamily="2" charset="-78"/>
          </a:endParaRPr>
        </a:p>
      </dsp:txBody>
      <dsp:txXfrm>
        <a:off x="1669479" y="363990"/>
        <a:ext cx="2757041" cy="1378520"/>
      </dsp:txXfrm>
    </dsp:sp>
    <dsp:sp modelId="{2F19CB4E-CC11-4393-96F0-CCFD6357A595}">
      <dsp:nvSpPr>
        <dsp:cNvPr id="0" name=""/>
        <dsp:cNvSpPr/>
      </dsp:nvSpPr>
      <dsp:spPr>
        <a:xfrm>
          <a:off x="1469" y="2321489"/>
          <a:ext cx="2757041" cy="1378520"/>
        </a:xfrm>
        <a:prstGeom prst="rect">
          <a:avLst/>
        </a:prstGeom>
        <a:gradFill rotWithShape="0">
          <a:gsLst>
            <a:gs pos="0">
              <a:schemeClr val="accent2">
                <a:shade val="80000"/>
                <a:hueOff val="0"/>
                <a:satOff val="0"/>
                <a:lumOff val="0"/>
                <a:alphaOff val="0"/>
                <a:satMod val="103000"/>
                <a:lumMod val="102000"/>
                <a:tint val="94000"/>
              </a:schemeClr>
            </a:gs>
            <a:gs pos="50000">
              <a:schemeClr val="accent2">
                <a:shade val="80000"/>
                <a:hueOff val="0"/>
                <a:satOff val="0"/>
                <a:lumOff val="0"/>
                <a:alphaOff val="0"/>
                <a:satMod val="110000"/>
                <a:lumMod val="100000"/>
                <a:shade val="100000"/>
              </a:schemeClr>
            </a:gs>
            <a:gs pos="100000">
              <a:schemeClr val="accent2">
                <a:shade val="8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1866900">
            <a:lnSpc>
              <a:spcPct val="90000"/>
            </a:lnSpc>
            <a:spcBef>
              <a:spcPct val="0"/>
            </a:spcBef>
            <a:spcAft>
              <a:spcPct val="35000"/>
            </a:spcAft>
            <a:buNone/>
          </a:pPr>
          <a:r>
            <a:rPr lang="fa-IR" sz="4200" kern="1200" dirty="0">
              <a:cs typeface="B Yekan" panose="00000400000000000000" pitchFamily="2" charset="-78"/>
            </a:rPr>
            <a:t>سقوط در جمع</a:t>
          </a:r>
          <a:endParaRPr lang="en-US" sz="4200" kern="1200" dirty="0">
            <a:cs typeface="B Yekan" panose="00000400000000000000" pitchFamily="2" charset="-78"/>
          </a:endParaRPr>
        </a:p>
      </dsp:txBody>
      <dsp:txXfrm>
        <a:off x="1469" y="2321489"/>
        <a:ext cx="2757041" cy="1378520"/>
      </dsp:txXfrm>
    </dsp:sp>
    <dsp:sp modelId="{3DCB21AD-057C-4D78-95AE-95842AD3649D}">
      <dsp:nvSpPr>
        <dsp:cNvPr id="0" name=""/>
        <dsp:cNvSpPr/>
      </dsp:nvSpPr>
      <dsp:spPr>
        <a:xfrm>
          <a:off x="3337489" y="2321489"/>
          <a:ext cx="2757041" cy="1378520"/>
        </a:xfrm>
        <a:prstGeom prst="rect">
          <a:avLst/>
        </a:prstGeom>
        <a:gradFill rotWithShape="0">
          <a:gsLst>
            <a:gs pos="0">
              <a:schemeClr val="accent2">
                <a:shade val="80000"/>
                <a:hueOff val="0"/>
                <a:satOff val="0"/>
                <a:lumOff val="0"/>
                <a:alphaOff val="0"/>
                <a:satMod val="103000"/>
                <a:lumMod val="102000"/>
                <a:tint val="94000"/>
              </a:schemeClr>
            </a:gs>
            <a:gs pos="50000">
              <a:schemeClr val="accent2">
                <a:shade val="80000"/>
                <a:hueOff val="0"/>
                <a:satOff val="0"/>
                <a:lumOff val="0"/>
                <a:alphaOff val="0"/>
                <a:satMod val="110000"/>
                <a:lumMod val="100000"/>
                <a:shade val="100000"/>
              </a:schemeClr>
            </a:gs>
            <a:gs pos="100000">
              <a:schemeClr val="accent2">
                <a:shade val="8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1866900">
            <a:lnSpc>
              <a:spcPct val="90000"/>
            </a:lnSpc>
            <a:spcBef>
              <a:spcPct val="0"/>
            </a:spcBef>
            <a:spcAft>
              <a:spcPct val="35000"/>
            </a:spcAft>
            <a:buNone/>
          </a:pPr>
          <a:r>
            <a:rPr lang="fa-IR" sz="4200" kern="1200" dirty="0">
              <a:cs typeface="B Yekan" panose="00000400000000000000" pitchFamily="2" charset="-78"/>
            </a:rPr>
            <a:t>سقوط در عالم</a:t>
          </a:r>
          <a:endParaRPr lang="en-US" sz="4200" kern="1200" dirty="0">
            <a:cs typeface="B Yekan" panose="00000400000000000000" pitchFamily="2" charset="-78"/>
          </a:endParaRPr>
        </a:p>
      </dsp:txBody>
      <dsp:txXfrm>
        <a:off x="3337489" y="2321489"/>
        <a:ext cx="2757041" cy="1378520"/>
      </dsp:txXfrm>
    </dsp:sp>
  </dsp:spTree>
</dsp:drawing>
</file>

<file path=ppt/diagrams/layout1.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2B1A245F-10DA-4296-B81A-194234B44B5D}"/>
              </a:ext>
            </a:extLst>
          </p:cNvPr>
          <p:cNvSpPr>
            <a:spLocks noGrp="1"/>
          </p:cNvSpPr>
          <p:nvPr>
            <p:ph type="body" sz="quarter" idx="11" hasCustomPrompt="1"/>
          </p:nvPr>
        </p:nvSpPr>
        <p:spPr>
          <a:xfrm>
            <a:off x="2586831" y="2455817"/>
            <a:ext cx="3970337" cy="1426232"/>
          </a:xfrm>
          <a:prstGeom prst="rect">
            <a:avLst/>
          </a:prstGeom>
        </p:spPr>
        <p:txBody>
          <a:bodyPr/>
          <a:lstStyle>
            <a:lvl1pPr marL="0" indent="0" algn="ctr" rtl="1">
              <a:buNone/>
              <a:defRPr sz="6000">
                <a:latin typeface="IranNastaliq" panose="02000503000000020003" pitchFamily="2" charset="0"/>
                <a:cs typeface="IranNastaliq" panose="02000503000000020003" pitchFamily="2" charset="0"/>
              </a:defRPr>
            </a:lvl1pPr>
          </a:lstStyle>
          <a:p>
            <a:pPr lvl="0"/>
            <a:r>
              <a:rPr lang="fa-IR" dirty="0"/>
              <a:t>انسان با خودبیگانه</a:t>
            </a:r>
            <a:endParaRPr lang="en-US" dirty="0"/>
          </a:p>
        </p:txBody>
      </p:sp>
      <p:sp>
        <p:nvSpPr>
          <p:cNvPr id="6" name="Text Placeholder 3">
            <a:extLst>
              <a:ext uri="{FF2B5EF4-FFF2-40B4-BE49-F238E27FC236}">
                <a16:creationId xmlns:a16="http://schemas.microsoft.com/office/drawing/2014/main" id="{C77A16AF-DF98-4795-9C88-6C1D1E74907E}"/>
              </a:ext>
            </a:extLst>
          </p:cNvPr>
          <p:cNvSpPr>
            <a:spLocks noGrp="1"/>
          </p:cNvSpPr>
          <p:nvPr>
            <p:ph type="body" sz="quarter" idx="12" hasCustomPrompt="1"/>
          </p:nvPr>
        </p:nvSpPr>
        <p:spPr>
          <a:xfrm>
            <a:off x="1785257" y="4517775"/>
            <a:ext cx="5747271" cy="1426232"/>
          </a:xfrm>
          <a:prstGeom prst="rect">
            <a:avLst/>
          </a:prstGeom>
        </p:spPr>
        <p:txBody>
          <a:bodyPr/>
          <a:lstStyle>
            <a:lvl1pPr marL="0" indent="0" algn="ctr" rtl="1">
              <a:buNone/>
              <a:defRPr sz="6000">
                <a:latin typeface="Adobe Fan Heiti Std B" panose="020B0700000000000000" pitchFamily="34" charset="-128"/>
                <a:ea typeface="Adobe Fan Heiti Std B" panose="020B0700000000000000" pitchFamily="34" charset="-128"/>
                <a:cs typeface="IranNastaliq" panose="02000503000000020003" pitchFamily="2" charset="0"/>
              </a:defRPr>
            </a:lvl1pPr>
          </a:lstStyle>
          <a:p>
            <a:pPr lvl="0"/>
            <a:r>
              <a:rPr lang="fa-IR" dirty="0"/>
              <a:t>محمدحسین بیات </a:t>
            </a:r>
            <a:r>
              <a:rPr lang="en-US" dirty="0"/>
              <a:t>x</a:t>
            </a:r>
            <a:r>
              <a:rPr lang="fa-IR" dirty="0"/>
              <a:t> سعید پردل</a:t>
            </a:r>
            <a:endParaRPr lang="en-US" dirty="0"/>
          </a:p>
        </p:txBody>
      </p:sp>
      <p:sp>
        <p:nvSpPr>
          <p:cNvPr id="7" name="TextBox 6">
            <a:extLst>
              <a:ext uri="{FF2B5EF4-FFF2-40B4-BE49-F238E27FC236}">
                <a16:creationId xmlns:a16="http://schemas.microsoft.com/office/drawing/2014/main" id="{CD83E735-1584-4CF1-96B0-AB7C02BB375D}"/>
              </a:ext>
            </a:extLst>
          </p:cNvPr>
          <p:cNvSpPr txBox="1"/>
          <p:nvPr userDrawn="1"/>
        </p:nvSpPr>
        <p:spPr>
          <a:xfrm>
            <a:off x="3074125" y="760103"/>
            <a:ext cx="2995748" cy="646331"/>
          </a:xfrm>
          <a:prstGeom prst="rect">
            <a:avLst/>
          </a:prstGeom>
          <a:noFill/>
        </p:spPr>
        <p:txBody>
          <a:bodyPr wrap="square" rtlCol="0">
            <a:spAutoFit/>
          </a:bodyPr>
          <a:lstStyle/>
          <a:p>
            <a:pPr algn="ctr" rtl="1"/>
            <a:r>
              <a:rPr lang="fa-IR" sz="3600" dirty="0">
                <a:latin typeface="IranNastaliq" panose="02000503000000020003" pitchFamily="2" charset="0"/>
                <a:cs typeface="IranNastaliq" panose="02000503000000020003" pitchFamily="2" charset="0"/>
              </a:rPr>
              <a:t>به نام خدا</a:t>
            </a:r>
            <a:endParaRPr lang="en-US" sz="3600" dirty="0">
              <a:latin typeface="IranNastaliq" panose="02000503000000020003" pitchFamily="2" charset="0"/>
              <a:cs typeface="IranNastaliq" panose="02000503000000020003" pitchFamily="2" charset="0"/>
            </a:endParaRPr>
          </a:p>
        </p:txBody>
      </p:sp>
    </p:spTree>
    <p:extLst>
      <p:ext uri="{BB962C8B-B14F-4D97-AF65-F5344CB8AC3E}">
        <p14:creationId xmlns:p14="http://schemas.microsoft.com/office/powerpoint/2010/main" val="31662182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1227909"/>
            <a:ext cx="7772400" cy="2282054"/>
          </a:xfrm>
          <a:prstGeom prst="rect">
            <a:avLst/>
          </a:prstGeom>
        </p:spPr>
        <p:txBody>
          <a:bodyPr anchor="b"/>
          <a:lstStyle>
            <a:lvl1pPr algn="ctr">
              <a:defRPr sz="6000"/>
            </a:lvl1pPr>
          </a:lstStyle>
          <a:p>
            <a:r>
              <a:rPr lang="en-US" dirty="0"/>
              <a:t>Click to </a:t>
            </a:r>
            <a:r>
              <a:rPr lang="en-US" dirty="0" err="1"/>
              <a:t>efbfbdfdit</a:t>
            </a:r>
            <a:r>
              <a:rPr lang="en-US" dirty="0"/>
              <a:t> Master title style</a:t>
            </a:r>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8" name="Slide Number Placeholder 5">
            <a:extLst>
              <a:ext uri="{FF2B5EF4-FFF2-40B4-BE49-F238E27FC236}">
                <a16:creationId xmlns:a16="http://schemas.microsoft.com/office/drawing/2014/main" id="{AE517C2C-4D4D-49C6-8352-9DF2F907BF7E}"/>
              </a:ext>
            </a:extLst>
          </p:cNvPr>
          <p:cNvSpPr txBox="1">
            <a:spLocks/>
          </p:cNvSpPr>
          <p:nvPr userDrawn="1"/>
        </p:nvSpPr>
        <p:spPr>
          <a:xfrm>
            <a:off x="6000205" y="6356351"/>
            <a:ext cx="1314995" cy="501649"/>
          </a:xfrm>
          <a:prstGeom prst="rect">
            <a:avLst/>
          </a:prstGeom>
        </p:spPr>
        <p:txBody>
          <a:bodyPr>
            <a:noAutofit/>
          </a:bodyPr>
          <a:lstStyle>
            <a:defPPr>
              <a:defRPr lang="en-US"/>
            </a:defPPr>
            <a:lvl1pPr marL="0" algn="ctr" defTabSz="457200" rtl="1" eaLnBrk="1" latinLnBrk="0" hangingPunct="1">
              <a:defRPr sz="24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a-IR" dirty="0">
                <a:cs typeface="B Compset" panose="00000400000000000000" pitchFamily="2" charset="-78"/>
              </a:rPr>
              <a:t>فصل 8</a:t>
            </a:r>
            <a:endParaRPr lang="en-US" dirty="0">
              <a:cs typeface="B Compset" panose="00000400000000000000" pitchFamily="2" charset="-78"/>
            </a:endParaRPr>
          </a:p>
        </p:txBody>
      </p:sp>
      <p:sp>
        <p:nvSpPr>
          <p:cNvPr id="9" name="Slide Number Placeholder 5">
            <a:extLst>
              <a:ext uri="{FF2B5EF4-FFF2-40B4-BE49-F238E27FC236}">
                <a16:creationId xmlns:a16="http://schemas.microsoft.com/office/drawing/2014/main" id="{01C8F122-1CE0-41D7-992C-B9E2C21B4ED5}"/>
              </a:ext>
            </a:extLst>
          </p:cNvPr>
          <p:cNvSpPr txBox="1">
            <a:spLocks/>
          </p:cNvSpPr>
          <p:nvPr userDrawn="1"/>
        </p:nvSpPr>
        <p:spPr>
          <a:xfrm>
            <a:off x="7315200" y="6238787"/>
            <a:ext cx="1828800" cy="501649"/>
          </a:xfrm>
          <a:prstGeom prst="rect">
            <a:avLst/>
          </a:prstGeom>
        </p:spPr>
        <p:txBody>
          <a:bodyPr>
            <a:noAutofit/>
          </a:bodyPr>
          <a:lstStyle>
            <a:defPPr>
              <a:defRPr lang="en-US"/>
            </a:defPPr>
            <a:lvl1pPr marL="0" algn="ctr" defTabSz="457200" rtl="1" eaLnBrk="1" latinLnBrk="0" hangingPunct="1">
              <a:defRPr sz="24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a-IR" sz="3200" dirty="0">
                <a:latin typeface="IranNastaliq" panose="02000503000000020003" pitchFamily="2" charset="0"/>
                <a:cs typeface="IranNastaliq" panose="02000503000000020003" pitchFamily="2" charset="0"/>
              </a:rPr>
              <a:t>اندیشه اسلامی</a:t>
            </a:r>
            <a:endParaRPr lang="en-US" sz="3200" dirty="0">
              <a:latin typeface="IranNastaliq" panose="02000503000000020003" pitchFamily="2" charset="0"/>
              <a:cs typeface="IranNastaliq" panose="02000503000000020003" pitchFamily="2" charset="0"/>
            </a:endParaRPr>
          </a:p>
        </p:txBody>
      </p:sp>
      <p:sp>
        <p:nvSpPr>
          <p:cNvPr id="10" name="Slide Number Placeholder 5">
            <a:extLst>
              <a:ext uri="{FF2B5EF4-FFF2-40B4-BE49-F238E27FC236}">
                <a16:creationId xmlns:a16="http://schemas.microsoft.com/office/drawing/2014/main" id="{C9102CB3-7EDB-4FE2-964F-D9E4BA9C811E}"/>
              </a:ext>
            </a:extLst>
          </p:cNvPr>
          <p:cNvSpPr txBox="1">
            <a:spLocks/>
          </p:cNvSpPr>
          <p:nvPr userDrawn="1"/>
        </p:nvSpPr>
        <p:spPr>
          <a:xfrm>
            <a:off x="1785257" y="52254"/>
            <a:ext cx="1367246" cy="539931"/>
          </a:xfrm>
          <a:prstGeom prst="rect">
            <a:avLst/>
          </a:prstGeom>
        </p:spPr>
        <p:txBody>
          <a:bodyPr>
            <a:noAutofit/>
          </a:bodyPr>
          <a:lstStyle>
            <a:defPPr>
              <a:defRPr lang="en-US"/>
            </a:defPPr>
            <a:lvl1pPr marL="0" algn="ctr" defTabSz="457200" rtl="1" eaLnBrk="1" latinLnBrk="0" hangingPunct="1">
              <a:defRPr sz="24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a-IR" dirty="0">
                <a:cs typeface="B Compset" panose="00000400000000000000" pitchFamily="2" charset="-78"/>
              </a:rPr>
              <a:t>فصل 8</a:t>
            </a:r>
            <a:endParaRPr lang="en-US" dirty="0">
              <a:cs typeface="B Compset" panose="00000400000000000000" pitchFamily="2" charset="-78"/>
            </a:endParaRPr>
          </a:p>
        </p:txBody>
      </p:sp>
    </p:spTree>
    <p:extLst>
      <p:ext uri="{BB962C8B-B14F-4D97-AF65-F5344CB8AC3E}">
        <p14:creationId xmlns:p14="http://schemas.microsoft.com/office/powerpoint/2010/main" val="38114982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D3734C9C-CB5A-4E1D-8B25-7B2E9D79B60B}"/>
              </a:ext>
            </a:extLst>
          </p:cNvPr>
          <p:cNvSpPr>
            <a:spLocks noGrp="1"/>
          </p:cNvSpPr>
          <p:nvPr>
            <p:ph type="pic" sz="quarter" idx="10"/>
          </p:nvPr>
        </p:nvSpPr>
        <p:spPr>
          <a:xfrm>
            <a:off x="1105989" y="679450"/>
            <a:ext cx="6583680" cy="5111750"/>
          </a:xfrm>
          <a:prstGeom prst="rect">
            <a:avLst/>
          </a:prstGeom>
        </p:spPr>
        <p:txBody>
          <a:bodyPr/>
          <a:lstStyle/>
          <a:p>
            <a:endParaRPr lang="en-US"/>
          </a:p>
        </p:txBody>
      </p:sp>
    </p:spTree>
    <p:extLst>
      <p:ext uri="{BB962C8B-B14F-4D97-AF65-F5344CB8AC3E}">
        <p14:creationId xmlns:p14="http://schemas.microsoft.com/office/powerpoint/2010/main" val="31932003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Vertical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9945917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1267528"/>
      </p:ext>
    </p:extLst>
  </p:cSld>
  <p:clrMap bg1="lt1" tx1="dk1" bg2="lt2" tx2="dk2" accent1="accent1" accent2="accent2" accent3="accent3" accent4="accent4" accent5="accent5" accent6="accent6" hlink="hlink" folHlink="folHlink"/>
  <p:sldLayoutIdLst>
    <p:sldLayoutId id="2147483672" r:id="rId1"/>
    <p:sldLayoutId id="2147483661" r:id="rId2"/>
    <p:sldLayoutId id="2147483671" r:id="rId3"/>
    <p:sldLayoutId id="2147483670"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sv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15.sv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diagramLayout" Target="../diagrams/layout2.xml"/><Relationship Id="rId7" Type="http://schemas.openxmlformats.org/officeDocument/2006/relationships/image" Target="../media/image12.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10" Type="http://schemas.openxmlformats.org/officeDocument/2006/relationships/image" Target="../media/image15.svg"/><Relationship Id="rId4" Type="http://schemas.openxmlformats.org/officeDocument/2006/relationships/diagramQuickStyle" Target="../diagrams/quickStyle2.xml"/><Relationship Id="rId9"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sv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sv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sv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15.sv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sv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s/_rels/slide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sv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3F7F749-8C2D-4A35-A893-8F967E3A3395}"/>
              </a:ext>
            </a:extLst>
          </p:cNvPr>
          <p:cNvSpPr>
            <a:spLocks noGrp="1"/>
          </p:cNvSpPr>
          <p:nvPr>
            <p:ph type="body" sz="quarter" idx="11"/>
          </p:nvPr>
        </p:nvSpPr>
        <p:spPr/>
        <p:txBody>
          <a:bodyPr/>
          <a:lstStyle/>
          <a:p>
            <a:r>
              <a:rPr lang="fa-IR" dirty="0"/>
              <a:t>انسان با خود بیگانه</a:t>
            </a:r>
            <a:endParaRPr lang="en-US" dirty="0"/>
          </a:p>
        </p:txBody>
      </p:sp>
      <p:sp>
        <p:nvSpPr>
          <p:cNvPr id="4" name="Text Placeholder 3">
            <a:extLst>
              <a:ext uri="{FF2B5EF4-FFF2-40B4-BE49-F238E27FC236}">
                <a16:creationId xmlns:a16="http://schemas.microsoft.com/office/drawing/2014/main" id="{0D0B3376-9627-4AE5-A6E4-C65150464379}"/>
              </a:ext>
            </a:extLst>
          </p:cNvPr>
          <p:cNvSpPr>
            <a:spLocks noGrp="1"/>
          </p:cNvSpPr>
          <p:nvPr>
            <p:ph type="body" sz="quarter" idx="12"/>
          </p:nvPr>
        </p:nvSpPr>
        <p:spPr>
          <a:xfrm>
            <a:off x="3992127" y="4403475"/>
            <a:ext cx="5747271" cy="1426232"/>
          </a:xfrm>
        </p:spPr>
        <p:txBody>
          <a:bodyPr/>
          <a:lstStyle/>
          <a:p>
            <a:r>
              <a:rPr lang="fa-IR" dirty="0"/>
              <a:t>محمدحسین بیات</a:t>
            </a:r>
            <a:endParaRPr lang="en-US" dirty="0"/>
          </a:p>
        </p:txBody>
      </p:sp>
      <p:sp>
        <p:nvSpPr>
          <p:cNvPr id="6" name="Text Placeholder 3">
            <a:extLst>
              <a:ext uri="{FF2B5EF4-FFF2-40B4-BE49-F238E27FC236}">
                <a16:creationId xmlns:a16="http://schemas.microsoft.com/office/drawing/2014/main" id="{1CCE85B5-45D1-4AD9-BF0B-6D6DECC28785}"/>
              </a:ext>
            </a:extLst>
          </p:cNvPr>
          <p:cNvSpPr txBox="1">
            <a:spLocks/>
          </p:cNvSpPr>
          <p:nvPr/>
        </p:nvSpPr>
        <p:spPr>
          <a:xfrm>
            <a:off x="-541773" y="4403475"/>
            <a:ext cx="5747271" cy="1426232"/>
          </a:xfrm>
          <a:prstGeom prst="rect">
            <a:avLst/>
          </a:prstGeom>
        </p:spPr>
        <p:txBody>
          <a:bodyPr/>
          <a:lstStyle>
            <a:lvl1pPr marL="0" indent="0" algn="ctr" defTabSz="914400" rtl="1" eaLnBrk="1" latinLnBrk="0" hangingPunct="1">
              <a:lnSpc>
                <a:spcPct val="90000"/>
              </a:lnSpc>
              <a:spcBef>
                <a:spcPts val="1000"/>
              </a:spcBef>
              <a:buFont typeface="Arial" panose="020B0604020202020204" pitchFamily="34" charset="0"/>
              <a:buNone/>
              <a:defRPr sz="6000" kern="1200">
                <a:solidFill>
                  <a:schemeClr val="tx1"/>
                </a:solidFill>
                <a:latin typeface="Adobe Fan Heiti Std B" panose="020B0700000000000000" pitchFamily="34" charset="-128"/>
                <a:ea typeface="Adobe Fan Heiti Std B" panose="020B0700000000000000" pitchFamily="34" charset="-128"/>
                <a:cs typeface="IranNastaliq" panose="02000503000000020003"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a-IR" dirty="0"/>
              <a:t>سعید پردل</a:t>
            </a:r>
            <a:endParaRPr lang="en-US" dirty="0"/>
          </a:p>
        </p:txBody>
      </p:sp>
    </p:spTree>
    <p:extLst>
      <p:ext uri="{BB962C8B-B14F-4D97-AF65-F5344CB8AC3E}">
        <p14:creationId xmlns:p14="http://schemas.microsoft.com/office/powerpoint/2010/main" val="26748257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0EE3E68-927A-4B59-B7BA-48BB2D47DCB0}"/>
              </a:ext>
            </a:extLst>
          </p:cNvPr>
          <p:cNvSpPr>
            <a:spLocks noGrp="1"/>
          </p:cNvSpPr>
          <p:nvPr>
            <p:ph type="subTitle" idx="1"/>
          </p:nvPr>
        </p:nvSpPr>
        <p:spPr>
          <a:xfrm>
            <a:off x="1143000" y="3030538"/>
            <a:ext cx="6858000" cy="1655762"/>
          </a:xfrm>
        </p:spPr>
        <p:txBody>
          <a:bodyPr/>
          <a:lstStyle/>
          <a:p>
            <a:r>
              <a:rPr lang="fa-IR" sz="2400" dirty="0">
                <a:cs typeface="B Yekan" panose="00000400000000000000" pitchFamily="2" charset="-78"/>
              </a:rPr>
              <a:t>در میان مکتب های فکری معاصر اگزیستانسیالیسم بیش از دیگر مکاتب به مسئله بیگانگی با خود پرداخته است.</a:t>
            </a:r>
            <a:endParaRPr lang="en-US" dirty="0">
              <a:cs typeface="B Yekan" panose="00000400000000000000" pitchFamily="2" charset="-78"/>
            </a:endParaRPr>
          </a:p>
        </p:txBody>
      </p:sp>
      <p:pic>
        <p:nvPicPr>
          <p:cNvPr id="5" name="Graphic 4">
            <a:extLst>
              <a:ext uri="{FF2B5EF4-FFF2-40B4-BE49-F238E27FC236}">
                <a16:creationId xmlns:a16="http://schemas.microsoft.com/office/drawing/2014/main" id="{FC35783A-9DB8-48A2-9244-A35E32A5B4E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623056" y="103675"/>
            <a:ext cx="365760" cy="451104"/>
          </a:xfrm>
          <a:prstGeom prst="rect">
            <a:avLst/>
          </a:prstGeom>
        </p:spPr>
      </p:pic>
      <p:pic>
        <p:nvPicPr>
          <p:cNvPr id="7" name="Graphic 6">
            <a:extLst>
              <a:ext uri="{FF2B5EF4-FFF2-40B4-BE49-F238E27FC236}">
                <a16:creationId xmlns:a16="http://schemas.microsoft.com/office/drawing/2014/main" id="{F25A4A1C-9A8C-4EA7-A535-E4659D4769F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01000" y="103675"/>
            <a:ext cx="457200" cy="457200"/>
          </a:xfrm>
          <a:prstGeom prst="rect">
            <a:avLst/>
          </a:prstGeom>
        </p:spPr>
      </p:pic>
    </p:spTree>
    <p:extLst>
      <p:ext uri="{BB962C8B-B14F-4D97-AF65-F5344CB8AC3E}">
        <p14:creationId xmlns:p14="http://schemas.microsoft.com/office/powerpoint/2010/main" val="38421526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1EC46A5E-AF3E-4BB2-A676-59F91CDEABE1}"/>
              </a:ext>
            </a:extLst>
          </p:cNvPr>
          <p:cNvSpPr>
            <a:spLocks noGrp="1"/>
          </p:cNvSpPr>
          <p:nvPr>
            <p:ph type="subTitle" idx="1"/>
          </p:nvPr>
        </p:nvSpPr>
        <p:spPr>
          <a:xfrm>
            <a:off x="3997570" y="2601119"/>
            <a:ext cx="5146430" cy="1655762"/>
          </a:xfrm>
        </p:spPr>
        <p:txBody>
          <a:bodyPr/>
          <a:lstStyle/>
          <a:p>
            <a:pPr rtl="1"/>
            <a:r>
              <a:rPr lang="fa-IR" sz="2400" dirty="0">
                <a:cs typeface="B Yekan" panose="00000400000000000000" pitchFamily="2" charset="-78"/>
              </a:rPr>
              <a:t>هایدگر دراین باره میگوید:انسان دارای دونوع وجود حقیقی و غیر حقیقی است وانسان سقوط کرده دارای وجود غیر حقیقی است.</a:t>
            </a:r>
          </a:p>
          <a:p>
            <a:pPr rtl="1"/>
            <a:endParaRPr lang="en-US" dirty="0">
              <a:cs typeface="B Yekan" panose="00000400000000000000" pitchFamily="2" charset="-78"/>
            </a:endParaRPr>
          </a:p>
        </p:txBody>
      </p:sp>
      <p:pic>
        <p:nvPicPr>
          <p:cNvPr id="7" name="Graphic 6">
            <a:extLst>
              <a:ext uri="{FF2B5EF4-FFF2-40B4-BE49-F238E27FC236}">
                <a16:creationId xmlns:a16="http://schemas.microsoft.com/office/drawing/2014/main" id="{00DE5A08-BB72-4BB6-86DB-05D13AD7A39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9293" y="2673191"/>
            <a:ext cx="5303520" cy="4184809"/>
          </a:xfrm>
          <a:prstGeom prst="rect">
            <a:avLst/>
          </a:prstGeom>
        </p:spPr>
      </p:pic>
      <p:sp>
        <p:nvSpPr>
          <p:cNvPr id="8" name="Subtitle 2">
            <a:extLst>
              <a:ext uri="{FF2B5EF4-FFF2-40B4-BE49-F238E27FC236}">
                <a16:creationId xmlns:a16="http://schemas.microsoft.com/office/drawing/2014/main" id="{3026AFBE-5FBE-417A-81D6-46DB5DA3B965}"/>
              </a:ext>
            </a:extLst>
          </p:cNvPr>
          <p:cNvSpPr txBox="1">
            <a:spLocks/>
          </p:cNvSpPr>
          <p:nvPr/>
        </p:nvSpPr>
        <p:spPr>
          <a:xfrm>
            <a:off x="2286000" y="1017429"/>
            <a:ext cx="6858000" cy="1655762"/>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rtl="1"/>
            <a:r>
              <a:rPr lang="fa-IR" sz="3600" dirty="0">
                <a:cs typeface="B Yekan" panose="00000400000000000000" pitchFamily="2" charset="-78"/>
              </a:rPr>
              <a:t>هایدگر از فیلسوفان اگزیستانسیالیست</a:t>
            </a:r>
            <a:endParaRPr lang="en-US" sz="3600" dirty="0">
              <a:cs typeface="B Yekan" panose="00000400000000000000" pitchFamily="2" charset="-78"/>
            </a:endParaRPr>
          </a:p>
        </p:txBody>
      </p:sp>
      <p:sp>
        <p:nvSpPr>
          <p:cNvPr id="10" name="TextBox 9">
            <a:extLst>
              <a:ext uri="{FF2B5EF4-FFF2-40B4-BE49-F238E27FC236}">
                <a16:creationId xmlns:a16="http://schemas.microsoft.com/office/drawing/2014/main" id="{CC5DB574-050C-4AF1-8AD5-E93B832B410B}"/>
              </a:ext>
            </a:extLst>
          </p:cNvPr>
          <p:cNvSpPr txBox="1"/>
          <p:nvPr/>
        </p:nvSpPr>
        <p:spPr>
          <a:xfrm>
            <a:off x="4275993" y="3987780"/>
            <a:ext cx="4589584" cy="1938992"/>
          </a:xfrm>
          <a:prstGeom prst="rect">
            <a:avLst/>
          </a:prstGeom>
          <a:noFill/>
        </p:spPr>
        <p:txBody>
          <a:bodyPr wrap="square">
            <a:spAutoFit/>
          </a:bodyPr>
          <a:lstStyle/>
          <a:p>
            <a:pPr algn="r"/>
            <a:r>
              <a:rPr lang="fa-IR" sz="2400" dirty="0">
                <a:cs typeface="B Yekan" panose="00000400000000000000" pitchFamily="2" charset="-78"/>
              </a:rPr>
              <a:t>خلاصه دیدگاه وی: وجود اصیل انسان از این عالم نیست بلکه در آن سقوط کرده وباید با آن کنار بیایدوهرچه بیشتر سقوط کند بیشتر از خویشتن فاصله میگیرد.</a:t>
            </a:r>
          </a:p>
        </p:txBody>
      </p:sp>
      <p:pic>
        <p:nvPicPr>
          <p:cNvPr id="11" name="Graphic 10">
            <a:extLst>
              <a:ext uri="{FF2B5EF4-FFF2-40B4-BE49-F238E27FC236}">
                <a16:creationId xmlns:a16="http://schemas.microsoft.com/office/drawing/2014/main" id="{63EAFAA1-9772-4C83-B802-EC09D914FA9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623056" y="103675"/>
            <a:ext cx="365760" cy="451104"/>
          </a:xfrm>
          <a:prstGeom prst="rect">
            <a:avLst/>
          </a:prstGeom>
        </p:spPr>
      </p:pic>
      <p:pic>
        <p:nvPicPr>
          <p:cNvPr id="12" name="Graphic 11">
            <a:extLst>
              <a:ext uri="{FF2B5EF4-FFF2-40B4-BE49-F238E27FC236}">
                <a16:creationId xmlns:a16="http://schemas.microsoft.com/office/drawing/2014/main" id="{A9939B5C-BB31-40F7-B405-68BD74A9301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001000" y="103675"/>
            <a:ext cx="457200" cy="457200"/>
          </a:xfrm>
          <a:prstGeom prst="rect">
            <a:avLst/>
          </a:prstGeom>
        </p:spPr>
      </p:pic>
    </p:spTree>
    <p:extLst>
      <p:ext uri="{BB962C8B-B14F-4D97-AF65-F5344CB8AC3E}">
        <p14:creationId xmlns:p14="http://schemas.microsoft.com/office/powerpoint/2010/main" val="13044812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79D9F95-CE8E-40AC-8158-E21B80973196}"/>
              </a:ext>
            </a:extLst>
          </p:cNvPr>
          <p:cNvSpPr txBox="1"/>
          <p:nvPr/>
        </p:nvSpPr>
        <p:spPr>
          <a:xfrm>
            <a:off x="1050680" y="4366120"/>
            <a:ext cx="7271239" cy="1477328"/>
          </a:xfrm>
          <a:prstGeom prst="rect">
            <a:avLst/>
          </a:prstGeom>
          <a:noFill/>
        </p:spPr>
        <p:txBody>
          <a:bodyPr wrap="square">
            <a:spAutoFit/>
          </a:bodyPr>
          <a:lstStyle/>
          <a:p>
            <a:pPr algn="r"/>
            <a:r>
              <a:rPr lang="fa-IR" sz="1800" dirty="0">
                <a:cs typeface="B Yekan" panose="00000400000000000000" pitchFamily="2" charset="-78"/>
              </a:rPr>
              <a:t>دو جنبه سقوط از منظر این دیدگاه: یکی سقوط در عالم که انسان با اشیا ارتباط برقرار می کند ودر کنار آنها میکوشد به آرامش برسدودیگری سقوط در جمع که انسان سعی می کند با ارتباط با دیگران ،مسئولیت تصمیم گیری را از خود سلب کند. این امر موجب شخصیت زدایی انسان میشود به همین دلیل اگزیستانسیالیست ها انسان را از توده ای شدن ومیان مایگی در جمع بر حذر می دارند.</a:t>
            </a:r>
            <a:endParaRPr lang="en-US" sz="1800" dirty="0">
              <a:cs typeface="B Yekan" panose="00000400000000000000" pitchFamily="2" charset="-78"/>
            </a:endParaRPr>
          </a:p>
        </p:txBody>
      </p:sp>
      <p:graphicFrame>
        <p:nvGraphicFramePr>
          <p:cNvPr id="6" name="Diagram 5">
            <a:extLst>
              <a:ext uri="{FF2B5EF4-FFF2-40B4-BE49-F238E27FC236}">
                <a16:creationId xmlns:a16="http://schemas.microsoft.com/office/drawing/2014/main" id="{022B71CD-9BF2-4436-98E9-D4FCEE159704}"/>
              </a:ext>
            </a:extLst>
          </p:cNvPr>
          <p:cNvGraphicFramePr/>
          <p:nvPr>
            <p:extLst>
              <p:ext uri="{D42A27DB-BD31-4B8C-83A1-F6EECF244321}">
                <p14:modId xmlns:p14="http://schemas.microsoft.com/office/powerpoint/2010/main" val="4282937117"/>
              </p:ext>
            </p:extLst>
          </p:nvPr>
        </p:nvGraphicFramePr>
        <p:xfrm>
          <a:off x="1524000" y="517771"/>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Graphic 8">
            <a:extLst>
              <a:ext uri="{FF2B5EF4-FFF2-40B4-BE49-F238E27FC236}">
                <a16:creationId xmlns:a16="http://schemas.microsoft.com/office/drawing/2014/main" id="{B027FB4B-27E7-49E1-A6B3-CDD21898556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623056" y="103675"/>
            <a:ext cx="365760" cy="451104"/>
          </a:xfrm>
          <a:prstGeom prst="rect">
            <a:avLst/>
          </a:prstGeom>
        </p:spPr>
      </p:pic>
      <p:pic>
        <p:nvPicPr>
          <p:cNvPr id="10" name="Graphic 9">
            <a:extLst>
              <a:ext uri="{FF2B5EF4-FFF2-40B4-BE49-F238E27FC236}">
                <a16:creationId xmlns:a16="http://schemas.microsoft.com/office/drawing/2014/main" id="{AAA40DE6-86FC-485A-AA2C-EC11BC45896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001000" y="103675"/>
            <a:ext cx="457200" cy="457200"/>
          </a:xfrm>
          <a:prstGeom prst="rect">
            <a:avLst/>
          </a:prstGeom>
        </p:spPr>
      </p:pic>
    </p:spTree>
    <p:extLst>
      <p:ext uri="{BB962C8B-B14F-4D97-AF65-F5344CB8AC3E}">
        <p14:creationId xmlns:p14="http://schemas.microsoft.com/office/powerpoint/2010/main" val="42238974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E94FC74-0CBD-4288-82B3-FFF17358DB23}"/>
              </a:ext>
            </a:extLst>
          </p:cNvPr>
          <p:cNvSpPr>
            <a:spLocks noGrp="1"/>
          </p:cNvSpPr>
          <p:nvPr>
            <p:ph type="subTitle" idx="1"/>
          </p:nvPr>
        </p:nvSpPr>
        <p:spPr>
          <a:xfrm>
            <a:off x="1143000" y="1395166"/>
            <a:ext cx="6858000" cy="1655762"/>
          </a:xfrm>
        </p:spPr>
        <p:txBody>
          <a:bodyPr/>
          <a:lstStyle/>
          <a:p>
            <a:pPr rtl="1"/>
            <a:r>
              <a:rPr lang="fa-IR" sz="2800" dirty="0">
                <a:cs typeface="B Yekan" panose="00000400000000000000" pitchFamily="2" charset="-78"/>
              </a:rPr>
              <a:t>از منظر این دیدگاه،آرامشی که انسان از طریق انس با جهان وفنا در جمع به دست می آورد،</a:t>
            </a:r>
          </a:p>
          <a:p>
            <a:pPr rtl="1"/>
            <a:r>
              <a:rPr lang="fa-IR" sz="2800" dirty="0">
                <a:cs typeface="B Yekan" panose="00000400000000000000" pitchFamily="2" charset="-78"/>
              </a:rPr>
              <a:t>آرامشی خالص نیست وبه دلیل وجود حقیقی انسان این آرامش همراه با دلشوره است.</a:t>
            </a:r>
          </a:p>
          <a:p>
            <a:pPr rtl="1"/>
            <a:endParaRPr lang="en-US" sz="2800" dirty="0">
              <a:cs typeface="B Yekan" panose="00000400000000000000" pitchFamily="2" charset="-78"/>
            </a:endParaRPr>
          </a:p>
        </p:txBody>
      </p:sp>
      <p:sp>
        <p:nvSpPr>
          <p:cNvPr id="5" name="TextBox 4">
            <a:extLst>
              <a:ext uri="{FF2B5EF4-FFF2-40B4-BE49-F238E27FC236}">
                <a16:creationId xmlns:a16="http://schemas.microsoft.com/office/drawing/2014/main" id="{C183A5FC-EEC6-4A06-B69C-18C53BA3687B}"/>
              </a:ext>
            </a:extLst>
          </p:cNvPr>
          <p:cNvSpPr txBox="1"/>
          <p:nvPr/>
        </p:nvSpPr>
        <p:spPr>
          <a:xfrm>
            <a:off x="1143000" y="3705889"/>
            <a:ext cx="6858000" cy="1384995"/>
          </a:xfrm>
          <a:prstGeom prst="rect">
            <a:avLst/>
          </a:prstGeom>
          <a:noFill/>
        </p:spPr>
        <p:txBody>
          <a:bodyPr wrap="square">
            <a:spAutoFit/>
          </a:bodyPr>
          <a:lstStyle/>
          <a:p>
            <a:pPr algn="ctr" rtl="1"/>
            <a:r>
              <a:rPr lang="fa-IR" sz="2800" dirty="0">
                <a:cs typeface="B Yekan" panose="00000400000000000000" pitchFamily="2" charset="-78"/>
              </a:rPr>
              <a:t>ازآنچه گفته شد میتوان نتیجه گرفت که در این مکتب،از خود بیگانگی امری همگانی است اما شدت وضعف آن به انسان های مختلف بستگی دارد.</a:t>
            </a:r>
          </a:p>
        </p:txBody>
      </p:sp>
      <p:pic>
        <p:nvPicPr>
          <p:cNvPr id="6" name="Graphic 5">
            <a:extLst>
              <a:ext uri="{FF2B5EF4-FFF2-40B4-BE49-F238E27FC236}">
                <a16:creationId xmlns:a16="http://schemas.microsoft.com/office/drawing/2014/main" id="{4BAC0C8B-7FE4-4C7E-80D1-71AFA1BD33F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623056" y="103675"/>
            <a:ext cx="365760" cy="451104"/>
          </a:xfrm>
          <a:prstGeom prst="rect">
            <a:avLst/>
          </a:prstGeom>
        </p:spPr>
      </p:pic>
      <p:pic>
        <p:nvPicPr>
          <p:cNvPr id="7" name="Graphic 6">
            <a:extLst>
              <a:ext uri="{FF2B5EF4-FFF2-40B4-BE49-F238E27FC236}">
                <a16:creationId xmlns:a16="http://schemas.microsoft.com/office/drawing/2014/main" id="{394997C2-4719-4BEA-8D6A-2377E0FBA85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01000" y="103675"/>
            <a:ext cx="457200" cy="457200"/>
          </a:xfrm>
          <a:prstGeom prst="rect">
            <a:avLst/>
          </a:prstGeom>
        </p:spPr>
      </p:pic>
    </p:spTree>
    <p:extLst>
      <p:ext uri="{BB962C8B-B14F-4D97-AF65-F5344CB8AC3E}">
        <p14:creationId xmlns:p14="http://schemas.microsoft.com/office/powerpoint/2010/main" val="34849812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2D834-136E-4A25-A3F6-17EE12EB6804}"/>
              </a:ext>
            </a:extLst>
          </p:cNvPr>
          <p:cNvSpPr>
            <a:spLocks noGrp="1"/>
          </p:cNvSpPr>
          <p:nvPr>
            <p:ph type="ctrTitle"/>
          </p:nvPr>
        </p:nvSpPr>
        <p:spPr>
          <a:xfrm>
            <a:off x="685800" y="861644"/>
            <a:ext cx="7772400" cy="1839425"/>
          </a:xfrm>
        </p:spPr>
        <p:txBody>
          <a:bodyPr/>
          <a:lstStyle/>
          <a:p>
            <a:pPr rtl="1"/>
            <a:r>
              <a:rPr lang="fa-IR" sz="4800" dirty="0">
                <a:cs typeface="B Yekan" panose="00000400000000000000" pitchFamily="2" charset="-78"/>
              </a:rPr>
              <a:t>اشکال اساسی فلسفه اگزیستانسیالیسم</a:t>
            </a:r>
            <a:endParaRPr lang="en-US" sz="4800" dirty="0">
              <a:cs typeface="B Yekan" panose="00000400000000000000" pitchFamily="2" charset="-78"/>
            </a:endParaRPr>
          </a:p>
        </p:txBody>
      </p:sp>
      <p:sp>
        <p:nvSpPr>
          <p:cNvPr id="3" name="Subtitle 2">
            <a:extLst>
              <a:ext uri="{FF2B5EF4-FFF2-40B4-BE49-F238E27FC236}">
                <a16:creationId xmlns:a16="http://schemas.microsoft.com/office/drawing/2014/main" id="{F949AA51-8DF4-457A-A3C3-7A3E0992B2A8}"/>
              </a:ext>
            </a:extLst>
          </p:cNvPr>
          <p:cNvSpPr>
            <a:spLocks noGrp="1"/>
          </p:cNvSpPr>
          <p:nvPr>
            <p:ph type="subTitle" idx="1"/>
          </p:nvPr>
        </p:nvSpPr>
        <p:spPr>
          <a:xfrm>
            <a:off x="1143000" y="3329051"/>
            <a:ext cx="6858000" cy="1655762"/>
          </a:xfrm>
        </p:spPr>
        <p:txBody>
          <a:bodyPr/>
          <a:lstStyle/>
          <a:p>
            <a:pPr rtl="1"/>
            <a:r>
              <a:rPr lang="fa-IR" sz="2400" dirty="0">
                <a:cs typeface="B Yekan" panose="00000400000000000000" pitchFamily="2" charset="-78"/>
              </a:rPr>
              <a:t>این مکتب اساساً ماهیت ویژه ای برای انسان قائل نیست.اگر انسان دارای حقیقتی خاص نباشددور افتادن و بیگانگی از آن هیچ معنایی نخواهد داشت.</a:t>
            </a:r>
            <a:endParaRPr lang="en-US" dirty="0">
              <a:cs typeface="B Yekan" panose="00000400000000000000" pitchFamily="2" charset="-78"/>
            </a:endParaRPr>
          </a:p>
        </p:txBody>
      </p:sp>
      <p:pic>
        <p:nvPicPr>
          <p:cNvPr id="4" name="Graphic 3">
            <a:extLst>
              <a:ext uri="{FF2B5EF4-FFF2-40B4-BE49-F238E27FC236}">
                <a16:creationId xmlns:a16="http://schemas.microsoft.com/office/drawing/2014/main" id="{17CB8904-1ADE-44C7-BE00-0B331C2BFC1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623056" y="103675"/>
            <a:ext cx="365760" cy="451104"/>
          </a:xfrm>
          <a:prstGeom prst="rect">
            <a:avLst/>
          </a:prstGeom>
        </p:spPr>
      </p:pic>
      <p:pic>
        <p:nvPicPr>
          <p:cNvPr id="5" name="Graphic 4">
            <a:extLst>
              <a:ext uri="{FF2B5EF4-FFF2-40B4-BE49-F238E27FC236}">
                <a16:creationId xmlns:a16="http://schemas.microsoft.com/office/drawing/2014/main" id="{7B5727B0-8A4D-4591-84F6-997906AF0F5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01000" y="103675"/>
            <a:ext cx="457200" cy="457200"/>
          </a:xfrm>
          <a:prstGeom prst="rect">
            <a:avLst/>
          </a:prstGeom>
        </p:spPr>
      </p:pic>
    </p:spTree>
    <p:extLst>
      <p:ext uri="{BB962C8B-B14F-4D97-AF65-F5344CB8AC3E}">
        <p14:creationId xmlns:p14="http://schemas.microsoft.com/office/powerpoint/2010/main" val="4101858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72B62-DBCE-465B-9BFF-BFD635960317}"/>
              </a:ext>
            </a:extLst>
          </p:cNvPr>
          <p:cNvSpPr>
            <a:spLocks noGrp="1"/>
          </p:cNvSpPr>
          <p:nvPr>
            <p:ph type="ctrTitle"/>
          </p:nvPr>
        </p:nvSpPr>
        <p:spPr>
          <a:xfrm>
            <a:off x="685800" y="958361"/>
            <a:ext cx="7772400" cy="1118455"/>
          </a:xfrm>
        </p:spPr>
        <p:txBody>
          <a:bodyPr/>
          <a:lstStyle/>
          <a:p>
            <a:pPr rtl="1"/>
            <a:r>
              <a:rPr lang="fa-IR" sz="4400" dirty="0"/>
              <a:t>تبیین مسیحیت با مفاهیم اگزیستانسیالیسم</a:t>
            </a:r>
            <a:endParaRPr lang="en-US" sz="4400" dirty="0"/>
          </a:p>
        </p:txBody>
      </p:sp>
      <p:sp>
        <p:nvSpPr>
          <p:cNvPr id="3" name="Subtitle 2">
            <a:extLst>
              <a:ext uri="{FF2B5EF4-FFF2-40B4-BE49-F238E27FC236}">
                <a16:creationId xmlns:a16="http://schemas.microsoft.com/office/drawing/2014/main" id="{6A04E2F7-0942-4FA1-9B79-1B0F641323DD}"/>
              </a:ext>
            </a:extLst>
          </p:cNvPr>
          <p:cNvSpPr>
            <a:spLocks noGrp="1"/>
          </p:cNvSpPr>
          <p:nvPr>
            <p:ph type="subTitle" idx="1"/>
          </p:nvPr>
        </p:nvSpPr>
        <p:spPr>
          <a:xfrm>
            <a:off x="1143000" y="2661261"/>
            <a:ext cx="6858000" cy="1655762"/>
          </a:xfrm>
        </p:spPr>
        <p:txBody>
          <a:bodyPr/>
          <a:lstStyle/>
          <a:p>
            <a:pPr algn="r"/>
            <a:r>
              <a:rPr lang="fa-IR" sz="2400" dirty="0">
                <a:cs typeface="B Yekan" panose="00000400000000000000" pitchFamily="2" charset="-78"/>
              </a:rPr>
              <a:t>برخی از متکلمان مسیحی معاصرکوشیده اند مسیحیت را با استفاده از مفاهیم اگزیستانسیالیسم تبیین کنند.از نظر آنان مفهوم(سقوط)با مسئله (هبوط)در ارتباط است.</a:t>
            </a:r>
          </a:p>
          <a:p>
            <a:pPr algn="r"/>
            <a:r>
              <a:rPr lang="fa-IR" sz="2400" dirty="0">
                <a:cs typeface="B Yekan" panose="00000400000000000000" pitchFamily="2" charset="-78"/>
              </a:rPr>
              <a:t>از منظر آنان انسان دارای دوسرشت است:یکی ذات پاک پیش از هبوط ودیگری وجود گناه آلود پس از هبوط.انسان به طور ذاتی میل به گناه ندارد بلکه پس از هبوط چنین میلی پیدا می کند.از نظر مسیحیان ،از خود بیگانگی به معنای گناه ودوری از خدا است. </a:t>
            </a:r>
            <a:endParaRPr lang="en-US" sz="2400" dirty="0">
              <a:cs typeface="B Yekan" panose="00000400000000000000" pitchFamily="2" charset="-78"/>
            </a:endParaRPr>
          </a:p>
          <a:p>
            <a:endParaRPr lang="en-US" dirty="0">
              <a:cs typeface="B Yekan" panose="00000400000000000000" pitchFamily="2" charset="-78"/>
            </a:endParaRPr>
          </a:p>
        </p:txBody>
      </p:sp>
      <p:pic>
        <p:nvPicPr>
          <p:cNvPr id="4" name="Graphic 3">
            <a:extLst>
              <a:ext uri="{FF2B5EF4-FFF2-40B4-BE49-F238E27FC236}">
                <a16:creationId xmlns:a16="http://schemas.microsoft.com/office/drawing/2014/main" id="{45A1FC7A-C01B-4F33-8291-358F2453CD4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623056" y="103675"/>
            <a:ext cx="365760" cy="451104"/>
          </a:xfrm>
          <a:prstGeom prst="rect">
            <a:avLst/>
          </a:prstGeom>
        </p:spPr>
      </p:pic>
      <p:pic>
        <p:nvPicPr>
          <p:cNvPr id="5" name="Graphic 4">
            <a:extLst>
              <a:ext uri="{FF2B5EF4-FFF2-40B4-BE49-F238E27FC236}">
                <a16:creationId xmlns:a16="http://schemas.microsoft.com/office/drawing/2014/main" id="{2DF5F48B-4FE7-4812-87B0-6A3BFB06CB3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01000" y="103675"/>
            <a:ext cx="457200" cy="457200"/>
          </a:xfrm>
          <a:prstGeom prst="rect">
            <a:avLst/>
          </a:prstGeom>
        </p:spPr>
      </p:pic>
    </p:spTree>
    <p:extLst>
      <p:ext uri="{BB962C8B-B14F-4D97-AF65-F5344CB8AC3E}">
        <p14:creationId xmlns:p14="http://schemas.microsoft.com/office/powerpoint/2010/main" val="995512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F274A8B-2E19-4927-97FC-D550FDB34618}"/>
              </a:ext>
            </a:extLst>
          </p:cNvPr>
          <p:cNvSpPr>
            <a:spLocks noGrp="1"/>
          </p:cNvSpPr>
          <p:nvPr>
            <p:ph type="subTitle" idx="1"/>
          </p:nvPr>
        </p:nvSpPr>
        <p:spPr>
          <a:xfrm>
            <a:off x="4572000" y="2365131"/>
            <a:ext cx="4378569" cy="2716823"/>
          </a:xfrm>
        </p:spPr>
        <p:txBody>
          <a:bodyPr/>
          <a:lstStyle/>
          <a:p>
            <a:pPr rtl="1"/>
            <a:r>
              <a:rPr lang="fa-IR" sz="2400" dirty="0">
                <a:cs typeface="B Yekan" panose="00000400000000000000" pitchFamily="2" charset="-78"/>
              </a:rPr>
              <a:t>تیلیش،یکی از فیلسوفان مسیحی بی اعتقادی به خدا و عدم ایمان به او را از نشانه های باخودبیگانگی معرفی می کندو لطف الهی و عشق افاضه شده او راتنها راه غلبه بر بیگانگی می داند</a:t>
            </a:r>
            <a:endParaRPr lang="en-US" dirty="0">
              <a:cs typeface="B Yekan" panose="00000400000000000000" pitchFamily="2" charset="-78"/>
            </a:endParaRPr>
          </a:p>
        </p:txBody>
      </p:sp>
      <p:pic>
        <p:nvPicPr>
          <p:cNvPr id="5" name="Graphic 4">
            <a:extLst>
              <a:ext uri="{FF2B5EF4-FFF2-40B4-BE49-F238E27FC236}">
                <a16:creationId xmlns:a16="http://schemas.microsoft.com/office/drawing/2014/main" id="{541BB498-27DC-47EB-9188-E51B613B142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2286000"/>
            <a:ext cx="3592289" cy="4572000"/>
          </a:xfrm>
          <a:prstGeom prst="rect">
            <a:avLst/>
          </a:prstGeom>
        </p:spPr>
      </p:pic>
      <p:sp>
        <p:nvSpPr>
          <p:cNvPr id="8" name="TextBox 7">
            <a:extLst>
              <a:ext uri="{FF2B5EF4-FFF2-40B4-BE49-F238E27FC236}">
                <a16:creationId xmlns:a16="http://schemas.microsoft.com/office/drawing/2014/main" id="{B2153DF7-5AF8-41FC-A565-6B0D01B31281}"/>
              </a:ext>
            </a:extLst>
          </p:cNvPr>
          <p:cNvSpPr txBox="1"/>
          <p:nvPr/>
        </p:nvSpPr>
        <p:spPr>
          <a:xfrm>
            <a:off x="3833446" y="5644662"/>
            <a:ext cx="1820008" cy="646331"/>
          </a:xfrm>
          <a:prstGeom prst="rect">
            <a:avLst/>
          </a:prstGeom>
          <a:noFill/>
        </p:spPr>
        <p:txBody>
          <a:bodyPr wrap="square" rtlCol="0">
            <a:spAutoFit/>
          </a:bodyPr>
          <a:lstStyle/>
          <a:p>
            <a:r>
              <a:rPr lang="en-US" b="1" dirty="0"/>
              <a:t>Paul Tillich</a:t>
            </a:r>
          </a:p>
          <a:p>
            <a:r>
              <a:rPr lang="en-US" b="1" dirty="0"/>
              <a:t>1886 - 1965</a:t>
            </a:r>
          </a:p>
        </p:txBody>
      </p:sp>
      <p:pic>
        <p:nvPicPr>
          <p:cNvPr id="9" name="Graphic 8">
            <a:extLst>
              <a:ext uri="{FF2B5EF4-FFF2-40B4-BE49-F238E27FC236}">
                <a16:creationId xmlns:a16="http://schemas.microsoft.com/office/drawing/2014/main" id="{A8964703-72B9-4A87-A9CF-8D31043E9D2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623056" y="103675"/>
            <a:ext cx="365760" cy="451104"/>
          </a:xfrm>
          <a:prstGeom prst="rect">
            <a:avLst/>
          </a:prstGeom>
        </p:spPr>
      </p:pic>
      <p:pic>
        <p:nvPicPr>
          <p:cNvPr id="10" name="Graphic 9">
            <a:extLst>
              <a:ext uri="{FF2B5EF4-FFF2-40B4-BE49-F238E27FC236}">
                <a16:creationId xmlns:a16="http://schemas.microsoft.com/office/drawing/2014/main" id="{E42C916A-178E-46C3-A53D-C829382A18C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001000" y="103675"/>
            <a:ext cx="457200" cy="457200"/>
          </a:xfrm>
          <a:prstGeom prst="rect">
            <a:avLst/>
          </a:prstGeom>
        </p:spPr>
      </p:pic>
    </p:spTree>
    <p:extLst>
      <p:ext uri="{BB962C8B-B14F-4D97-AF65-F5344CB8AC3E}">
        <p14:creationId xmlns:p14="http://schemas.microsoft.com/office/powerpoint/2010/main" val="7223915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2C391-3753-4FC5-9F1F-B61CFA6A08A6}"/>
              </a:ext>
            </a:extLst>
          </p:cNvPr>
          <p:cNvSpPr>
            <a:spLocks noGrp="1"/>
          </p:cNvSpPr>
          <p:nvPr>
            <p:ph type="ctrTitle"/>
          </p:nvPr>
        </p:nvSpPr>
        <p:spPr>
          <a:xfrm>
            <a:off x="685800" y="1124499"/>
            <a:ext cx="7772400" cy="951401"/>
          </a:xfrm>
        </p:spPr>
        <p:txBody>
          <a:bodyPr/>
          <a:lstStyle/>
          <a:p>
            <a:r>
              <a:rPr lang="fa-IR" sz="4400" dirty="0">
                <a:cs typeface="B Yekan" panose="00000400000000000000" pitchFamily="2" charset="-78"/>
              </a:rPr>
              <a:t>نظریه تیلیش و ارتباط آن با اسلام</a:t>
            </a:r>
            <a:endParaRPr lang="en-US" sz="4400" dirty="0">
              <a:cs typeface="B Yekan" panose="00000400000000000000" pitchFamily="2" charset="-78"/>
            </a:endParaRPr>
          </a:p>
        </p:txBody>
      </p:sp>
      <p:sp>
        <p:nvSpPr>
          <p:cNvPr id="3" name="Subtitle 2">
            <a:extLst>
              <a:ext uri="{FF2B5EF4-FFF2-40B4-BE49-F238E27FC236}">
                <a16:creationId xmlns:a16="http://schemas.microsoft.com/office/drawing/2014/main" id="{25DA1BDE-735B-4263-AD3D-7D8470F586FF}"/>
              </a:ext>
            </a:extLst>
          </p:cNvPr>
          <p:cNvSpPr>
            <a:spLocks noGrp="1"/>
          </p:cNvSpPr>
          <p:nvPr>
            <p:ph type="subTitle" idx="1"/>
          </p:nvPr>
        </p:nvSpPr>
        <p:spPr>
          <a:xfrm>
            <a:off x="1143000" y="2459038"/>
            <a:ext cx="6858000" cy="1655762"/>
          </a:xfrm>
        </p:spPr>
        <p:txBody>
          <a:bodyPr/>
          <a:lstStyle/>
          <a:p>
            <a:pPr rtl="1"/>
            <a:r>
              <a:rPr lang="fa-IR" sz="2400" dirty="0">
                <a:cs typeface="B Yekan" panose="00000400000000000000" pitchFamily="2" charset="-78"/>
              </a:rPr>
              <a:t>این نظریه نزدیک به اسلام است اما اشکال اصلی آن این است که گناه را امری همگانی می داند.</a:t>
            </a:r>
          </a:p>
          <a:p>
            <a:pPr rtl="1"/>
            <a:r>
              <a:rPr lang="fa-IR" sz="2400" dirty="0">
                <a:cs typeface="B Yekan" panose="00000400000000000000" pitchFamily="2" charset="-78"/>
              </a:rPr>
              <a:t>بر اساس این نظریه ،گناه حضرت آدم که موجب رانده شدنش از بهشت شد ،به او اختصاص ندارد بلکه همگی انسانها در آن شریکند. به همین دلیل مسیحیت ،انسان را موجودی پلید و گناه کار</a:t>
            </a:r>
          </a:p>
          <a:p>
            <a:pPr rtl="1"/>
            <a:r>
              <a:rPr lang="fa-IR" sz="2400" dirty="0">
                <a:cs typeface="B Yekan" panose="00000400000000000000" pitchFamily="2" charset="-78"/>
              </a:rPr>
              <a:t>می داند که باعث می شود مسئله دل شورگی همگانی باشد.</a:t>
            </a:r>
          </a:p>
          <a:p>
            <a:pPr rtl="1"/>
            <a:endParaRPr lang="en-US" dirty="0">
              <a:cs typeface="B Yekan" panose="00000400000000000000" pitchFamily="2" charset="-78"/>
            </a:endParaRPr>
          </a:p>
        </p:txBody>
      </p:sp>
      <p:sp>
        <p:nvSpPr>
          <p:cNvPr id="5" name="TextBox 4">
            <a:extLst>
              <a:ext uri="{FF2B5EF4-FFF2-40B4-BE49-F238E27FC236}">
                <a16:creationId xmlns:a16="http://schemas.microsoft.com/office/drawing/2014/main" id="{4E980F85-3EE7-46D8-A756-54328DD14813}"/>
              </a:ext>
            </a:extLst>
          </p:cNvPr>
          <p:cNvSpPr txBox="1"/>
          <p:nvPr/>
        </p:nvSpPr>
        <p:spPr>
          <a:xfrm>
            <a:off x="1595804" y="5052002"/>
            <a:ext cx="5952392" cy="830997"/>
          </a:xfrm>
          <a:prstGeom prst="rect">
            <a:avLst/>
          </a:prstGeom>
          <a:noFill/>
        </p:spPr>
        <p:txBody>
          <a:bodyPr wrap="square">
            <a:spAutoFit/>
          </a:bodyPr>
          <a:lstStyle/>
          <a:p>
            <a:pPr algn="r" rtl="1"/>
            <a:r>
              <a:rPr lang="fa-IR" sz="2400" dirty="0">
                <a:cs typeface="B Yekan" panose="00000400000000000000" pitchFamily="2" charset="-78"/>
              </a:rPr>
              <a:t>تیلیش نیز بیگانگی انسان را نتیجه گناه اولیه وموروثی اش که منجر به هبوط شد می داند.</a:t>
            </a:r>
          </a:p>
        </p:txBody>
      </p:sp>
      <p:pic>
        <p:nvPicPr>
          <p:cNvPr id="6" name="Graphic 5">
            <a:extLst>
              <a:ext uri="{FF2B5EF4-FFF2-40B4-BE49-F238E27FC236}">
                <a16:creationId xmlns:a16="http://schemas.microsoft.com/office/drawing/2014/main" id="{394567C9-AC65-4798-9C41-D5542D8BECE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623056" y="103675"/>
            <a:ext cx="365760" cy="451104"/>
          </a:xfrm>
          <a:prstGeom prst="rect">
            <a:avLst/>
          </a:prstGeom>
        </p:spPr>
      </p:pic>
      <p:pic>
        <p:nvPicPr>
          <p:cNvPr id="7" name="Graphic 6">
            <a:extLst>
              <a:ext uri="{FF2B5EF4-FFF2-40B4-BE49-F238E27FC236}">
                <a16:creationId xmlns:a16="http://schemas.microsoft.com/office/drawing/2014/main" id="{00525A89-21ED-441C-BCE6-F3EAAB21D49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01000" y="103675"/>
            <a:ext cx="457200" cy="457200"/>
          </a:xfrm>
          <a:prstGeom prst="rect">
            <a:avLst/>
          </a:prstGeom>
        </p:spPr>
      </p:pic>
    </p:spTree>
    <p:extLst>
      <p:ext uri="{BB962C8B-B14F-4D97-AF65-F5344CB8AC3E}">
        <p14:creationId xmlns:p14="http://schemas.microsoft.com/office/powerpoint/2010/main" val="32171597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26ED656-B300-4244-A9A9-A3A1FD3F4FCF}"/>
              </a:ext>
            </a:extLst>
          </p:cNvPr>
          <p:cNvSpPr txBox="1"/>
          <p:nvPr/>
        </p:nvSpPr>
        <p:spPr>
          <a:xfrm>
            <a:off x="1969477" y="4352192"/>
            <a:ext cx="5275385" cy="1389185"/>
          </a:xfrm>
          <a:prstGeom prst="rect">
            <a:avLst/>
          </a:prstGeom>
          <a:noFill/>
        </p:spPr>
        <p:txBody>
          <a:bodyPr wrap="square" rtlCol="0">
            <a:spAutoFit/>
          </a:bodyPr>
          <a:lstStyle/>
          <a:p>
            <a:endParaRPr lang="en-US" dirty="0"/>
          </a:p>
        </p:txBody>
      </p:sp>
      <p:pic>
        <p:nvPicPr>
          <p:cNvPr id="8" name="Graphic 7">
            <a:extLst>
              <a:ext uri="{FF2B5EF4-FFF2-40B4-BE49-F238E27FC236}">
                <a16:creationId xmlns:a16="http://schemas.microsoft.com/office/drawing/2014/main" id="{A5953D3C-55CC-47C6-ACBC-A4578302F8C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743200" y="633892"/>
            <a:ext cx="3657600" cy="3850460"/>
          </a:xfrm>
          <a:prstGeom prst="rect">
            <a:avLst/>
          </a:prstGeom>
        </p:spPr>
      </p:pic>
      <p:sp>
        <p:nvSpPr>
          <p:cNvPr id="9" name="TextBox 8">
            <a:extLst>
              <a:ext uri="{FF2B5EF4-FFF2-40B4-BE49-F238E27FC236}">
                <a16:creationId xmlns:a16="http://schemas.microsoft.com/office/drawing/2014/main" id="{D890D91E-6515-41D0-AB81-D8FE8FC92BB7}"/>
              </a:ext>
            </a:extLst>
          </p:cNvPr>
          <p:cNvSpPr txBox="1"/>
          <p:nvPr/>
        </p:nvSpPr>
        <p:spPr>
          <a:xfrm>
            <a:off x="1661746" y="4434037"/>
            <a:ext cx="5890846" cy="1569660"/>
          </a:xfrm>
          <a:prstGeom prst="rect">
            <a:avLst/>
          </a:prstGeom>
          <a:noFill/>
        </p:spPr>
        <p:txBody>
          <a:bodyPr wrap="square" rtlCol="0">
            <a:spAutoFit/>
          </a:bodyPr>
          <a:lstStyle/>
          <a:p>
            <a:pPr algn="ctr" rtl="1"/>
            <a:endParaRPr lang="en-US" sz="3200" b="1" dirty="0">
              <a:cs typeface="B Elham" panose="00000400000000000000" pitchFamily="2" charset="-78"/>
            </a:endParaRPr>
          </a:p>
          <a:p>
            <a:pPr algn="ctr" rtl="1"/>
            <a:r>
              <a:rPr lang="fa-IR" sz="3200" b="1" dirty="0">
                <a:cs typeface="B Elham" panose="00000400000000000000" pitchFamily="2" charset="-78"/>
              </a:rPr>
              <a:t>با خود بیگانگی در اسلام</a:t>
            </a:r>
            <a:br>
              <a:rPr lang="fa-IR" sz="3200" b="1" dirty="0">
                <a:cs typeface="B Elham" panose="00000400000000000000" pitchFamily="2" charset="-78"/>
              </a:rPr>
            </a:br>
            <a:endParaRPr lang="en-US" sz="3200" b="1" dirty="0">
              <a:cs typeface="B Elham" panose="00000400000000000000" pitchFamily="2" charset="-78"/>
            </a:endParaRPr>
          </a:p>
        </p:txBody>
      </p:sp>
    </p:spTree>
    <p:extLst>
      <p:ext uri="{BB962C8B-B14F-4D97-AF65-F5344CB8AC3E}">
        <p14:creationId xmlns:p14="http://schemas.microsoft.com/office/powerpoint/2010/main" val="19056977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0BE411B-5E4D-43E7-B938-0DDAE0D42D91}"/>
              </a:ext>
            </a:extLst>
          </p:cNvPr>
          <p:cNvSpPr>
            <a:spLocks noGrp="1"/>
          </p:cNvSpPr>
          <p:nvPr>
            <p:ph type="subTitle" idx="1"/>
          </p:nvPr>
        </p:nvSpPr>
        <p:spPr>
          <a:xfrm>
            <a:off x="1143000" y="2382715"/>
            <a:ext cx="6858000" cy="2875085"/>
          </a:xfrm>
        </p:spPr>
        <p:txBody>
          <a:bodyPr/>
          <a:lstStyle/>
          <a:p>
            <a:pPr rtl="1"/>
            <a:r>
              <a:rPr lang="fa-IR" sz="2800" dirty="0">
                <a:cs typeface="B Yekan" panose="00000400000000000000" pitchFamily="2" charset="-78"/>
              </a:rPr>
              <a:t>مفاهیمی مانند بی خویشتنی ،دیگر خودپنداری و.....بحث تازه ای نیستند که هگل و امثال او آفریده باشند بلکه انسان مدرن آنها را از نسل های گذشته عاریه گرفته و تحریف کرده است.</a:t>
            </a:r>
          </a:p>
          <a:p>
            <a:pPr rtl="1"/>
            <a:endParaRPr lang="en-US" sz="2800" dirty="0">
              <a:cs typeface="B Yekan" panose="00000400000000000000" pitchFamily="2" charset="-78"/>
            </a:endParaRPr>
          </a:p>
        </p:txBody>
      </p:sp>
      <p:pic>
        <p:nvPicPr>
          <p:cNvPr id="6" name="Graphic 5">
            <a:extLst>
              <a:ext uri="{FF2B5EF4-FFF2-40B4-BE49-F238E27FC236}">
                <a16:creationId xmlns:a16="http://schemas.microsoft.com/office/drawing/2014/main" id="{D5B50254-CEB3-459C-A559-C1DEF65ABB2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440878" y="131903"/>
            <a:ext cx="457200" cy="500908"/>
          </a:xfrm>
          <a:prstGeom prst="rect">
            <a:avLst/>
          </a:prstGeom>
        </p:spPr>
      </p:pic>
    </p:spTree>
    <p:extLst>
      <p:ext uri="{BB962C8B-B14F-4D97-AF65-F5344CB8AC3E}">
        <p14:creationId xmlns:p14="http://schemas.microsoft.com/office/powerpoint/2010/main" val="38607407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439B3-1ED3-4E4A-AEEC-F46C3843C695}"/>
              </a:ext>
            </a:extLst>
          </p:cNvPr>
          <p:cNvSpPr>
            <a:spLocks noGrp="1"/>
          </p:cNvSpPr>
          <p:nvPr>
            <p:ph type="ctrTitle"/>
          </p:nvPr>
        </p:nvSpPr>
        <p:spPr>
          <a:xfrm>
            <a:off x="685800" y="1315832"/>
            <a:ext cx="7772400" cy="2282054"/>
          </a:xfrm>
        </p:spPr>
        <p:txBody>
          <a:bodyPr/>
          <a:lstStyle/>
          <a:p>
            <a:r>
              <a:rPr lang="fa-IR" dirty="0">
                <a:cs typeface="B Yekan" panose="00000400000000000000" pitchFamily="2" charset="-78"/>
              </a:rPr>
              <a:t>با خود بیگانگی چیست؟</a:t>
            </a:r>
            <a:endParaRPr lang="en-US" dirty="0">
              <a:cs typeface="B Yekan" panose="00000400000000000000" pitchFamily="2" charset="-78"/>
            </a:endParaRPr>
          </a:p>
        </p:txBody>
      </p:sp>
    </p:spTree>
    <p:extLst>
      <p:ext uri="{BB962C8B-B14F-4D97-AF65-F5344CB8AC3E}">
        <p14:creationId xmlns:p14="http://schemas.microsoft.com/office/powerpoint/2010/main" val="10795712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FFA112F-0AB0-4A31-A713-54DD4A30B84B}"/>
              </a:ext>
            </a:extLst>
          </p:cNvPr>
          <p:cNvSpPr>
            <a:spLocks noGrp="1"/>
          </p:cNvSpPr>
          <p:nvPr>
            <p:ph type="subTitle" idx="1"/>
          </p:nvPr>
        </p:nvSpPr>
        <p:spPr>
          <a:xfrm>
            <a:off x="650631" y="1696914"/>
            <a:ext cx="7842738" cy="1573823"/>
          </a:xfrm>
        </p:spPr>
        <p:txBody>
          <a:bodyPr/>
          <a:lstStyle/>
          <a:p>
            <a:pPr algn="r" rtl="1"/>
            <a:endParaRPr lang="fa-IR" sz="2800" dirty="0">
              <a:cs typeface="B Yekan" panose="00000400000000000000" pitchFamily="2" charset="-78"/>
            </a:endParaRPr>
          </a:p>
          <a:p>
            <a:pPr algn="r" rtl="1"/>
            <a:r>
              <a:rPr lang="fa-IR" sz="2800" dirty="0">
                <a:cs typeface="B Yekan" panose="00000400000000000000" pitchFamily="2" charset="-78"/>
              </a:rPr>
              <a:t>این مسئله روشن است که معنای این مفاهیم ،علل و عوامل آن از دیدگاه اسلامی با مکاتب دیگربه ویژه مکاتب الحادی تفاوت بنیادی دارد.</a:t>
            </a:r>
          </a:p>
          <a:p>
            <a:pPr algn="r" rtl="1"/>
            <a:endParaRPr lang="en-US" sz="2800" dirty="0">
              <a:cs typeface="B Yekan" panose="00000400000000000000" pitchFamily="2" charset="-78"/>
            </a:endParaRPr>
          </a:p>
        </p:txBody>
      </p:sp>
      <p:sp>
        <p:nvSpPr>
          <p:cNvPr id="5" name="TextBox 4">
            <a:extLst>
              <a:ext uri="{FF2B5EF4-FFF2-40B4-BE49-F238E27FC236}">
                <a16:creationId xmlns:a16="http://schemas.microsoft.com/office/drawing/2014/main" id="{7763CC5D-6029-4A49-BED7-6F0CB9F22F9D}"/>
              </a:ext>
            </a:extLst>
          </p:cNvPr>
          <p:cNvSpPr txBox="1"/>
          <p:nvPr/>
        </p:nvSpPr>
        <p:spPr>
          <a:xfrm>
            <a:off x="360485" y="3580537"/>
            <a:ext cx="8282353" cy="2308324"/>
          </a:xfrm>
          <a:prstGeom prst="rect">
            <a:avLst/>
          </a:prstGeom>
          <a:noFill/>
        </p:spPr>
        <p:txBody>
          <a:bodyPr wrap="square">
            <a:spAutoFit/>
          </a:bodyPr>
          <a:lstStyle/>
          <a:p>
            <a:pPr algn="r" rtl="1"/>
            <a:r>
              <a:rPr lang="fa-IR" sz="2400" dirty="0">
                <a:cs typeface="B Yekan" panose="00000400000000000000" pitchFamily="2" charset="-78"/>
              </a:rPr>
              <a:t>از خود بیگانگی مانع اصلی انسان برای رسیدن به سعادت است بنابراین یکی از اهداف پیامبران الهی آشتی دادن انسان ها با خویشتنِ حقیقی شان است.</a:t>
            </a:r>
          </a:p>
          <a:p>
            <a:pPr algn="r" rtl="1"/>
            <a:r>
              <a:rPr lang="fa-IR" sz="2400" dirty="0">
                <a:cs typeface="B Yekan" panose="00000400000000000000" pitchFamily="2" charset="-78"/>
              </a:rPr>
              <a:t>آدمی دارای فطرتی پاک است که به کمالات گرایش دارد که این گوهر گرانبها به انسان امانت داده شده تا سرمایه او برای مسیر تکامل اختیاری باشد.</a:t>
            </a:r>
            <a:endParaRPr lang="en-US" sz="2400" dirty="0">
              <a:cs typeface="B Yekan" panose="00000400000000000000" pitchFamily="2" charset="-78"/>
            </a:endParaRPr>
          </a:p>
        </p:txBody>
      </p:sp>
      <p:pic>
        <p:nvPicPr>
          <p:cNvPr id="7" name="Graphic 6">
            <a:extLst>
              <a:ext uri="{FF2B5EF4-FFF2-40B4-BE49-F238E27FC236}">
                <a16:creationId xmlns:a16="http://schemas.microsoft.com/office/drawing/2014/main" id="{86B6068B-152F-47B3-B584-C1372589855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440878" y="131903"/>
            <a:ext cx="457200" cy="500908"/>
          </a:xfrm>
          <a:prstGeom prst="rect">
            <a:avLst/>
          </a:prstGeom>
        </p:spPr>
      </p:pic>
    </p:spTree>
    <p:extLst>
      <p:ext uri="{BB962C8B-B14F-4D97-AF65-F5344CB8AC3E}">
        <p14:creationId xmlns:p14="http://schemas.microsoft.com/office/powerpoint/2010/main" val="14261551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E7F5AA5-8B0D-4F63-9B2C-6A10DD1C1945}"/>
              </a:ext>
            </a:extLst>
          </p:cNvPr>
          <p:cNvSpPr>
            <a:spLocks noGrp="1"/>
          </p:cNvSpPr>
          <p:nvPr>
            <p:ph type="subTitle" idx="1"/>
          </p:nvPr>
        </p:nvSpPr>
        <p:spPr>
          <a:xfrm>
            <a:off x="1143000" y="1254492"/>
            <a:ext cx="6858000" cy="1655762"/>
          </a:xfrm>
        </p:spPr>
        <p:txBody>
          <a:bodyPr/>
          <a:lstStyle/>
          <a:p>
            <a:pPr rtl="1"/>
            <a:r>
              <a:rPr lang="fa-IR" sz="2400" dirty="0">
                <a:cs typeface="B Yekan" panose="00000400000000000000" pitchFamily="2" charset="-78"/>
              </a:rPr>
              <a:t>انسان موجودی پیچیده است که یکی از ویژگی های او ،حرکت و تحول دائم است.بنابر این اگر آدمی</a:t>
            </a:r>
          </a:p>
          <a:p>
            <a:pPr rtl="1"/>
            <a:r>
              <a:rPr lang="fa-IR" sz="2400" dirty="0">
                <a:cs typeface="B Yekan" panose="00000400000000000000" pitchFamily="2" charset="-78"/>
              </a:rPr>
              <a:t>از هویت واقعی خویش فاصله گرفت وسقوط کرد،از خود حقیقی اش جدا شده است.این فاصله هر چه بیشتر شود ،انسان به جایی می رسد که آن خود حقیقی را فراموش می کند.</a:t>
            </a:r>
          </a:p>
          <a:p>
            <a:pPr rtl="1"/>
            <a:r>
              <a:rPr lang="fa-IR" sz="2400" dirty="0">
                <a:cs typeface="B Yekan" panose="00000400000000000000" pitchFamily="2" charset="-78"/>
              </a:rPr>
              <a:t>البته انسان به طور کامل نمی تواند خود را فراموش کندو غفلت کامل محال است.</a:t>
            </a:r>
          </a:p>
          <a:p>
            <a:pPr rtl="1"/>
            <a:r>
              <a:rPr lang="fa-IR" sz="2400" dirty="0">
                <a:cs typeface="B Yekan" panose="00000400000000000000" pitchFamily="2" charset="-78"/>
              </a:rPr>
              <a:t>انسان گاهی به اندازه ای ازخود دور می شود که به تعبیر قرآن از حیوانات پست تر، ویا به گفته شهید مطهری از نظر روحی مسخ می شود.دوری از خویشتن ،باعث فراموش کردن مبدأ هستی </a:t>
            </a:r>
          </a:p>
          <a:p>
            <a:pPr rtl="1"/>
            <a:r>
              <a:rPr lang="fa-IR" sz="2400" dirty="0">
                <a:cs typeface="B Yekan" panose="00000400000000000000" pitchFamily="2" charset="-78"/>
              </a:rPr>
              <a:t>می شود.</a:t>
            </a:r>
          </a:p>
          <a:p>
            <a:pPr rtl="1"/>
            <a:endParaRPr lang="en-US" dirty="0">
              <a:cs typeface="B Yekan" panose="00000400000000000000" pitchFamily="2" charset="-78"/>
            </a:endParaRPr>
          </a:p>
        </p:txBody>
      </p:sp>
      <p:pic>
        <p:nvPicPr>
          <p:cNvPr id="4" name="Graphic 3">
            <a:extLst>
              <a:ext uri="{FF2B5EF4-FFF2-40B4-BE49-F238E27FC236}">
                <a16:creationId xmlns:a16="http://schemas.microsoft.com/office/drawing/2014/main" id="{94CC03A8-3E93-4F88-B975-1ECEEE828CD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440878" y="131903"/>
            <a:ext cx="457200" cy="500908"/>
          </a:xfrm>
          <a:prstGeom prst="rect">
            <a:avLst/>
          </a:prstGeom>
        </p:spPr>
      </p:pic>
    </p:spTree>
    <p:extLst>
      <p:ext uri="{BB962C8B-B14F-4D97-AF65-F5344CB8AC3E}">
        <p14:creationId xmlns:p14="http://schemas.microsoft.com/office/powerpoint/2010/main" val="31713894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5150154-9AE8-4A05-AAE0-8C16A3C9FAA9}"/>
              </a:ext>
            </a:extLst>
          </p:cNvPr>
          <p:cNvSpPr>
            <a:spLocks noGrp="1"/>
          </p:cNvSpPr>
          <p:nvPr>
            <p:ph type="subTitle" idx="1"/>
          </p:nvPr>
        </p:nvSpPr>
        <p:spPr>
          <a:xfrm>
            <a:off x="1143000" y="2601119"/>
            <a:ext cx="6858000" cy="1655762"/>
          </a:xfrm>
        </p:spPr>
        <p:txBody>
          <a:bodyPr/>
          <a:lstStyle/>
          <a:p>
            <a:r>
              <a:rPr lang="fa-IR" sz="2400" dirty="0">
                <a:cs typeface="B Yekan" panose="00000400000000000000" pitchFamily="2" charset="-78"/>
              </a:rPr>
              <a:t>تفاوت اصلی با خود بیگانگی در اسلام با دیگر مکاتب ، این است که از یک سو همگانی نیست و از سوی دیگر نتیجه رفتار اختیاری خود انسان است. </a:t>
            </a:r>
          </a:p>
          <a:p>
            <a:endParaRPr lang="en-US" dirty="0">
              <a:cs typeface="B Yekan" panose="00000400000000000000" pitchFamily="2" charset="-78"/>
            </a:endParaRPr>
          </a:p>
        </p:txBody>
      </p:sp>
      <p:pic>
        <p:nvPicPr>
          <p:cNvPr id="5" name="Graphic 4">
            <a:extLst>
              <a:ext uri="{FF2B5EF4-FFF2-40B4-BE49-F238E27FC236}">
                <a16:creationId xmlns:a16="http://schemas.microsoft.com/office/drawing/2014/main" id="{793D30EA-3564-46D0-8F8E-67B1CDA21CF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440878" y="131903"/>
            <a:ext cx="457200" cy="500908"/>
          </a:xfrm>
          <a:prstGeom prst="rect">
            <a:avLst/>
          </a:prstGeom>
        </p:spPr>
      </p:pic>
    </p:spTree>
    <p:extLst>
      <p:ext uri="{BB962C8B-B14F-4D97-AF65-F5344CB8AC3E}">
        <p14:creationId xmlns:p14="http://schemas.microsoft.com/office/powerpoint/2010/main" val="1155281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043D93D-1626-41FA-A665-289DAD54E1D0}"/>
              </a:ext>
            </a:extLst>
          </p:cNvPr>
          <p:cNvSpPr>
            <a:spLocks noGrp="1"/>
          </p:cNvSpPr>
          <p:nvPr>
            <p:ph type="ctrTitle"/>
          </p:nvPr>
        </p:nvSpPr>
        <p:spPr>
          <a:xfrm>
            <a:off x="685800" y="3901951"/>
            <a:ext cx="7772400" cy="1355848"/>
          </a:xfrm>
        </p:spPr>
        <p:txBody>
          <a:bodyPr>
            <a:normAutofit/>
          </a:bodyPr>
          <a:lstStyle/>
          <a:p>
            <a:r>
              <a:rPr lang="fa-IR" sz="4000" dirty="0">
                <a:cs typeface="B Titr" panose="00000700000000000000" pitchFamily="2" charset="-78"/>
              </a:rPr>
              <a:t>با خود بیگانگی و دیگر خود پنداری</a:t>
            </a:r>
            <a:endParaRPr lang="en-US" sz="4000" dirty="0">
              <a:cs typeface="B Titr" panose="00000700000000000000" pitchFamily="2" charset="-78"/>
            </a:endParaRPr>
          </a:p>
        </p:txBody>
      </p:sp>
      <p:pic>
        <p:nvPicPr>
          <p:cNvPr id="8" name="Graphic 7">
            <a:extLst>
              <a:ext uri="{FF2B5EF4-FFF2-40B4-BE49-F238E27FC236}">
                <a16:creationId xmlns:a16="http://schemas.microsoft.com/office/drawing/2014/main" id="{A24E9DEF-4B6E-4B84-AA83-7B51A8C0E78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08960" y="1223890"/>
            <a:ext cx="2926080" cy="2926080"/>
          </a:xfrm>
          <a:prstGeom prst="rect">
            <a:avLst/>
          </a:prstGeom>
        </p:spPr>
      </p:pic>
    </p:spTree>
    <p:extLst>
      <p:ext uri="{BB962C8B-B14F-4D97-AF65-F5344CB8AC3E}">
        <p14:creationId xmlns:p14="http://schemas.microsoft.com/office/powerpoint/2010/main" val="28489716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8208F680-4ACB-4362-8E60-D1F7F5819A85}"/>
              </a:ext>
            </a:extLst>
          </p:cNvPr>
          <p:cNvSpPr>
            <a:spLocks noGrp="1"/>
          </p:cNvSpPr>
          <p:nvPr>
            <p:ph type="subTitle" idx="1"/>
          </p:nvPr>
        </p:nvSpPr>
        <p:spPr>
          <a:xfrm>
            <a:off x="1143000" y="2450246"/>
            <a:ext cx="6858000" cy="1655762"/>
          </a:xfrm>
        </p:spPr>
        <p:txBody>
          <a:bodyPr/>
          <a:lstStyle/>
          <a:p>
            <a:pPr rtl="1"/>
            <a:r>
              <a:rPr lang="fa-IR" sz="2400" dirty="0">
                <a:cs typeface="B Yekan" panose="00000400000000000000" pitchFamily="2" charset="-78"/>
              </a:rPr>
              <a:t>دو واژه باخود بی گانگی و دیگر خود پنداری دو مفهوم متفاوت هستند که معمولا به یک معنا به کار </a:t>
            </a:r>
          </a:p>
          <a:p>
            <a:pPr rtl="1"/>
            <a:r>
              <a:rPr lang="fa-IR" sz="2400" dirty="0">
                <a:cs typeface="B Yekan" panose="00000400000000000000" pitchFamily="2" charset="-78"/>
              </a:rPr>
              <a:t>می روند. رابطه این دو مانند خود فراموشی و خدافراموشی است که گاه گفته می شود که خودفراموشی موجب خدافراموشی می شود و گاه برعکس. </a:t>
            </a:r>
          </a:p>
          <a:p>
            <a:pPr rtl="1"/>
            <a:endParaRPr lang="en-US" dirty="0">
              <a:cs typeface="B Yekan" panose="00000400000000000000" pitchFamily="2" charset="-78"/>
            </a:endParaRPr>
          </a:p>
        </p:txBody>
      </p:sp>
      <p:pic>
        <p:nvPicPr>
          <p:cNvPr id="4" name="Graphic 3">
            <a:extLst>
              <a:ext uri="{FF2B5EF4-FFF2-40B4-BE49-F238E27FC236}">
                <a16:creationId xmlns:a16="http://schemas.microsoft.com/office/drawing/2014/main" id="{24306E38-059F-438F-BFC9-C3CDECEC9CB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604152" y="63304"/>
            <a:ext cx="457200" cy="457200"/>
          </a:xfrm>
          <a:prstGeom prst="rect">
            <a:avLst/>
          </a:prstGeom>
        </p:spPr>
      </p:pic>
    </p:spTree>
    <p:extLst>
      <p:ext uri="{BB962C8B-B14F-4D97-AF65-F5344CB8AC3E}">
        <p14:creationId xmlns:p14="http://schemas.microsoft.com/office/powerpoint/2010/main" val="26495808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29537490-5A0C-48D4-9B21-BAA0AFC36852}"/>
              </a:ext>
            </a:extLst>
          </p:cNvPr>
          <p:cNvSpPr>
            <a:spLocks noGrp="1"/>
          </p:cNvSpPr>
          <p:nvPr>
            <p:ph type="subTitle" idx="1"/>
          </p:nvPr>
        </p:nvSpPr>
        <p:spPr>
          <a:xfrm>
            <a:off x="1143000" y="2248023"/>
            <a:ext cx="6858000" cy="1655762"/>
          </a:xfrm>
        </p:spPr>
        <p:txBody>
          <a:bodyPr/>
          <a:lstStyle/>
          <a:p>
            <a:pPr rtl="1"/>
            <a:endParaRPr lang="fa-IR" sz="2400" dirty="0">
              <a:cs typeface="B Yekan" panose="00000400000000000000" pitchFamily="2" charset="-78"/>
            </a:endParaRPr>
          </a:p>
          <a:p>
            <a:pPr rtl="1"/>
            <a:r>
              <a:rPr lang="fa-IR" sz="2400" dirty="0">
                <a:cs typeface="B Yekan" panose="00000400000000000000" pitchFamily="2" charset="-78"/>
              </a:rPr>
              <a:t>انسانی که خویشتن حقیقی خود را گم نکرده ،اهداف ،آرمان ها و امیال خود را داراست. اما با تنزل </a:t>
            </a:r>
          </a:p>
          <a:p>
            <a:pPr rtl="1"/>
            <a:r>
              <a:rPr lang="fa-IR" sz="2400" dirty="0">
                <a:cs typeface="B Yekan" panose="00000400000000000000" pitchFamily="2" charset="-78"/>
              </a:rPr>
              <a:t>مقام ،دیگر نمی تواند همان آرمان ها را داشته باشد.</a:t>
            </a:r>
          </a:p>
          <a:p>
            <a:pPr rtl="1"/>
            <a:r>
              <a:rPr lang="fa-IR" sz="2400" dirty="0">
                <a:cs typeface="B Yekan" panose="00000400000000000000" pitchFamily="2" charset="-78"/>
              </a:rPr>
              <a:t>انسان وقتی به چیزی علاقه یافت ،آن چیز جزئی از وجودش می شود و در این صورت آن چیز را جز  یا همه شخصیت خود تلقی می کند. به این مسئله ،دیگر خود پنداری می گویند.</a:t>
            </a:r>
          </a:p>
          <a:p>
            <a:pPr rtl="1"/>
            <a:endParaRPr lang="en-US" dirty="0">
              <a:cs typeface="B Yekan" panose="00000400000000000000" pitchFamily="2" charset="-78"/>
            </a:endParaRPr>
          </a:p>
        </p:txBody>
      </p:sp>
      <p:pic>
        <p:nvPicPr>
          <p:cNvPr id="4" name="Graphic 3">
            <a:extLst>
              <a:ext uri="{FF2B5EF4-FFF2-40B4-BE49-F238E27FC236}">
                <a16:creationId xmlns:a16="http://schemas.microsoft.com/office/drawing/2014/main" id="{0E6E7650-6003-484E-BBD2-09568F64693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604152" y="63304"/>
            <a:ext cx="457200" cy="457200"/>
          </a:xfrm>
          <a:prstGeom prst="rect">
            <a:avLst/>
          </a:prstGeom>
        </p:spPr>
      </p:pic>
    </p:spTree>
    <p:extLst>
      <p:ext uri="{BB962C8B-B14F-4D97-AF65-F5344CB8AC3E}">
        <p14:creationId xmlns:p14="http://schemas.microsoft.com/office/powerpoint/2010/main" val="14581461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4B3B6-F504-409F-9E9C-9BEB2632BD80}"/>
              </a:ext>
            </a:extLst>
          </p:cNvPr>
          <p:cNvSpPr>
            <a:spLocks noGrp="1"/>
          </p:cNvSpPr>
          <p:nvPr>
            <p:ph type="ctrTitle"/>
          </p:nvPr>
        </p:nvSpPr>
        <p:spPr>
          <a:xfrm>
            <a:off x="685800" y="1371599"/>
            <a:ext cx="7772400" cy="1514109"/>
          </a:xfrm>
        </p:spPr>
        <p:txBody>
          <a:bodyPr/>
          <a:lstStyle/>
          <a:p>
            <a:r>
              <a:rPr lang="fa-IR" sz="6000" dirty="0">
                <a:cs typeface="B Yekan" panose="00000400000000000000" pitchFamily="2" charset="-78"/>
              </a:rPr>
              <a:t>نمود های </a:t>
            </a:r>
            <a:r>
              <a:rPr lang="fa-IR" sz="6000" dirty="0">
                <a:solidFill>
                  <a:srgbClr val="FF0000"/>
                </a:solidFill>
                <a:cs typeface="B Yekan" panose="00000400000000000000" pitchFamily="2" charset="-78"/>
              </a:rPr>
              <a:t>دیگرخودپنداری</a:t>
            </a:r>
            <a:r>
              <a:rPr lang="fa-IR" sz="6000" dirty="0">
                <a:cs typeface="B Yekan" panose="00000400000000000000" pitchFamily="2" charset="-78"/>
              </a:rPr>
              <a:t>:</a:t>
            </a:r>
            <a:br>
              <a:rPr lang="fa-IR" sz="6000" dirty="0">
                <a:cs typeface="B Yekan" panose="00000400000000000000" pitchFamily="2" charset="-78"/>
              </a:rPr>
            </a:br>
            <a:endParaRPr lang="en-US" dirty="0">
              <a:cs typeface="B Yekan" panose="00000400000000000000" pitchFamily="2" charset="-78"/>
            </a:endParaRPr>
          </a:p>
        </p:txBody>
      </p:sp>
      <p:sp>
        <p:nvSpPr>
          <p:cNvPr id="3" name="Subtitle 2">
            <a:extLst>
              <a:ext uri="{FF2B5EF4-FFF2-40B4-BE49-F238E27FC236}">
                <a16:creationId xmlns:a16="http://schemas.microsoft.com/office/drawing/2014/main" id="{E7C26B6F-E1B1-4EB7-BC04-A8ED46AE700F}"/>
              </a:ext>
            </a:extLst>
          </p:cNvPr>
          <p:cNvSpPr>
            <a:spLocks noGrp="1"/>
          </p:cNvSpPr>
          <p:nvPr>
            <p:ph type="subTitle" idx="1"/>
          </p:nvPr>
        </p:nvSpPr>
        <p:spPr>
          <a:xfrm>
            <a:off x="1143000" y="2751992"/>
            <a:ext cx="6858000" cy="2505808"/>
          </a:xfrm>
        </p:spPr>
        <p:txBody>
          <a:bodyPr/>
          <a:lstStyle/>
          <a:p>
            <a:pPr algn="r"/>
            <a:r>
              <a:rPr lang="fa-IR" sz="2400" dirty="0">
                <a:cs typeface="B Yekan" panose="00000400000000000000" pitchFamily="2" charset="-78"/>
              </a:rPr>
              <a:t>1-مال وثروت:بسیاری از انسان ها به دلیل علاقه شدید به ثروت،همه زندگی خود را صرف آن می کنند.از دیدگاه آنان ثروت معیار ارزش انسان است.هر انسانی که ثروت داشته باشد شخصیت بالایی </a:t>
            </a:r>
          </a:p>
          <a:p>
            <a:pPr algn="r"/>
            <a:r>
              <a:rPr lang="fa-IR" sz="2400" dirty="0">
                <a:cs typeface="B Yekan" panose="00000400000000000000" pitchFamily="2" charset="-78"/>
              </a:rPr>
              <a:t>دارد و هر موقع ثروت را از دست بدهد ،هویت خود را از دست داده است.</a:t>
            </a:r>
          </a:p>
          <a:p>
            <a:pPr algn="r"/>
            <a:r>
              <a:rPr lang="fa-IR" sz="2400" dirty="0">
                <a:cs typeface="B Yekan" panose="00000400000000000000" pitchFamily="2" charset="-78"/>
              </a:rPr>
              <a:t>2-جاه ومقام: در نگاه برخی ،هویتشان مساوی است با مقام وقدرتشان. هرگاه که به مقام برسند ازنظر وجودی صعود کرده اند غافل از اینکه مقامات دنیوی اموری اعتباری اند</a:t>
            </a:r>
            <a:endParaRPr lang="en-US" dirty="0">
              <a:cs typeface="B Yekan" panose="00000400000000000000" pitchFamily="2" charset="-78"/>
            </a:endParaRPr>
          </a:p>
        </p:txBody>
      </p:sp>
      <p:pic>
        <p:nvPicPr>
          <p:cNvPr id="4" name="Graphic 3">
            <a:extLst>
              <a:ext uri="{FF2B5EF4-FFF2-40B4-BE49-F238E27FC236}">
                <a16:creationId xmlns:a16="http://schemas.microsoft.com/office/drawing/2014/main" id="{052C7A60-B937-49A8-9D77-A11BFE8C590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604152" y="63304"/>
            <a:ext cx="457200" cy="457200"/>
          </a:xfrm>
          <a:prstGeom prst="rect">
            <a:avLst/>
          </a:prstGeom>
        </p:spPr>
      </p:pic>
    </p:spTree>
    <p:extLst>
      <p:ext uri="{BB962C8B-B14F-4D97-AF65-F5344CB8AC3E}">
        <p14:creationId xmlns:p14="http://schemas.microsoft.com/office/powerpoint/2010/main" val="33731175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8345999-93A8-4562-8325-403091E48CBE}"/>
              </a:ext>
            </a:extLst>
          </p:cNvPr>
          <p:cNvSpPr>
            <a:spLocks noGrp="1"/>
          </p:cNvSpPr>
          <p:nvPr>
            <p:ph type="subTitle" idx="1"/>
          </p:nvPr>
        </p:nvSpPr>
        <p:spPr>
          <a:xfrm>
            <a:off x="1143000" y="885215"/>
            <a:ext cx="6858000" cy="1655762"/>
          </a:xfrm>
        </p:spPr>
        <p:txBody>
          <a:bodyPr/>
          <a:lstStyle/>
          <a:p>
            <a:pPr algn="r"/>
            <a:r>
              <a:rPr lang="fa-IR" sz="2400" dirty="0">
                <a:cs typeface="B Yekan" panose="00000400000000000000" pitchFamily="2" charset="-78"/>
              </a:rPr>
              <a:t>3- انسان های دیگر:علاقه شدید به دیگران که موجب دیگر خود پنداری می شود به این معنا که غم و اندوه آن شخص موجب اندوه و شادی آن شخص موج شادی ما شود.عواطف مذموم نیست اما باید به اندازه ای تقویت شوند که به فراموشی خود و خدا منتهی نشود.</a:t>
            </a:r>
          </a:p>
          <a:p>
            <a:pPr algn="r"/>
            <a:r>
              <a:rPr lang="fa-IR" sz="2400" dirty="0">
                <a:cs typeface="B Yekan" panose="00000400000000000000" pitchFamily="2" charset="-78"/>
              </a:rPr>
              <a:t>4-گروه های اجتماعی: گاهی انسان به اندازه ای به یک حزب ،تیم ورزشی ،کلاس و...علاقه مند می شود که بخشی از وجودش می شود. حمایت بسیار از یک تیم ورزشی وشادمانی به هنگام پیروزی و </a:t>
            </a:r>
          </a:p>
          <a:p>
            <a:pPr algn="r"/>
            <a:r>
              <a:rPr lang="fa-IR" sz="2400" dirty="0">
                <a:cs typeface="B Yekan" panose="00000400000000000000" pitchFamily="2" charset="-78"/>
              </a:rPr>
              <a:t>تاسف به دلیل باخت تیم از نشانه های این افراد است. تبلیغات رسانه های جمعی نیز بر روند این مسئله تاثیر می گذارد.</a:t>
            </a:r>
          </a:p>
          <a:p>
            <a:endParaRPr lang="en-US" dirty="0">
              <a:cs typeface="B Yekan" panose="00000400000000000000" pitchFamily="2" charset="-78"/>
            </a:endParaRPr>
          </a:p>
        </p:txBody>
      </p:sp>
      <p:pic>
        <p:nvPicPr>
          <p:cNvPr id="4" name="Graphic 3">
            <a:extLst>
              <a:ext uri="{FF2B5EF4-FFF2-40B4-BE49-F238E27FC236}">
                <a16:creationId xmlns:a16="http://schemas.microsoft.com/office/drawing/2014/main" id="{C88104DA-89E1-4A91-9945-726240D17C3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604152" y="63304"/>
            <a:ext cx="457200" cy="457200"/>
          </a:xfrm>
          <a:prstGeom prst="rect">
            <a:avLst/>
          </a:prstGeom>
        </p:spPr>
      </p:pic>
    </p:spTree>
    <p:extLst>
      <p:ext uri="{BB962C8B-B14F-4D97-AF65-F5344CB8AC3E}">
        <p14:creationId xmlns:p14="http://schemas.microsoft.com/office/powerpoint/2010/main" val="30516625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8218DF4-7F0A-4266-91D4-169253757DD0}"/>
              </a:ext>
            </a:extLst>
          </p:cNvPr>
          <p:cNvSpPr>
            <a:spLocks noGrp="1"/>
          </p:cNvSpPr>
          <p:nvPr>
            <p:ph type="subTitle" idx="1"/>
          </p:nvPr>
        </p:nvSpPr>
        <p:spPr>
          <a:xfrm>
            <a:off x="1143000" y="2258220"/>
            <a:ext cx="6858000" cy="1655762"/>
          </a:xfrm>
        </p:spPr>
        <p:txBody>
          <a:bodyPr/>
          <a:lstStyle/>
          <a:p>
            <a:pPr algn="r"/>
            <a:r>
              <a:rPr lang="fa-IR" sz="2400" dirty="0">
                <a:cs typeface="B Yekan" panose="00000400000000000000" pitchFamily="2" charset="-78"/>
              </a:rPr>
              <a:t>5-هویت شغلی: در بسیاری از انسانها، هویت شغلی بخشی از هویت فرد را تشکیل می دهد.من یعنی یک نقاش ،یک خیاط و....اگر اینان شغل شان را ترک کنند ضربه شدید روحی به آنان وارد می شود.</a:t>
            </a:r>
          </a:p>
          <a:p>
            <a:pPr algn="r"/>
            <a:r>
              <a:rPr lang="fa-IR" sz="2400" dirty="0">
                <a:cs typeface="B Yekan" panose="00000400000000000000" pitchFamily="2" charset="-78"/>
              </a:rPr>
              <a:t>نوع دیگر باخود بیگانگی در این مورد،تبدیل شدن به ماشین در کارخانه های صنعتی بزرگ است.</a:t>
            </a:r>
          </a:p>
          <a:p>
            <a:endParaRPr lang="en-US" dirty="0"/>
          </a:p>
        </p:txBody>
      </p:sp>
      <p:pic>
        <p:nvPicPr>
          <p:cNvPr id="4" name="Graphic 3">
            <a:extLst>
              <a:ext uri="{FF2B5EF4-FFF2-40B4-BE49-F238E27FC236}">
                <a16:creationId xmlns:a16="http://schemas.microsoft.com/office/drawing/2014/main" id="{21CF96A8-9E4F-455C-B8B1-A0E477401ED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604152" y="63304"/>
            <a:ext cx="457200" cy="457200"/>
          </a:xfrm>
          <a:prstGeom prst="rect">
            <a:avLst/>
          </a:prstGeom>
        </p:spPr>
      </p:pic>
    </p:spTree>
    <p:extLst>
      <p:ext uri="{BB962C8B-B14F-4D97-AF65-F5344CB8AC3E}">
        <p14:creationId xmlns:p14="http://schemas.microsoft.com/office/powerpoint/2010/main" val="7865407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D2AF928-B4EB-4501-AE54-AE8369B8FA78}"/>
              </a:ext>
            </a:extLst>
          </p:cNvPr>
          <p:cNvSpPr>
            <a:spLocks noGrp="1"/>
          </p:cNvSpPr>
          <p:nvPr>
            <p:ph type="ctrTitle"/>
          </p:nvPr>
        </p:nvSpPr>
        <p:spPr>
          <a:xfrm>
            <a:off x="685800" y="1371600"/>
            <a:ext cx="7772400" cy="793140"/>
          </a:xfrm>
        </p:spPr>
        <p:txBody>
          <a:bodyPr>
            <a:normAutofit/>
          </a:bodyPr>
          <a:lstStyle/>
          <a:p>
            <a:r>
              <a:rPr lang="fa-IR" sz="4000" dirty="0">
                <a:cs typeface="B Titr" panose="00000700000000000000" pitchFamily="2" charset="-78"/>
              </a:rPr>
              <a:t>علل با خود بیگانگی</a:t>
            </a:r>
            <a:endParaRPr lang="en-US" sz="4000" dirty="0">
              <a:cs typeface="B Titr" panose="00000700000000000000" pitchFamily="2" charset="-78"/>
            </a:endParaRPr>
          </a:p>
        </p:txBody>
      </p:sp>
      <p:pic>
        <p:nvPicPr>
          <p:cNvPr id="10" name="Graphic 9">
            <a:extLst>
              <a:ext uri="{FF2B5EF4-FFF2-40B4-BE49-F238E27FC236}">
                <a16:creationId xmlns:a16="http://schemas.microsoft.com/office/drawing/2014/main" id="{4994C405-C311-4984-960F-123194CD21A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11889" y="2681581"/>
            <a:ext cx="2320222" cy="2011680"/>
          </a:xfrm>
          <a:prstGeom prst="rect">
            <a:avLst/>
          </a:prstGeom>
        </p:spPr>
      </p:pic>
    </p:spTree>
    <p:extLst>
      <p:ext uri="{BB962C8B-B14F-4D97-AF65-F5344CB8AC3E}">
        <p14:creationId xmlns:p14="http://schemas.microsoft.com/office/powerpoint/2010/main" val="17759471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09B62-9063-4A4B-9F06-4CBC0648D6C8}"/>
              </a:ext>
            </a:extLst>
          </p:cNvPr>
          <p:cNvSpPr>
            <a:spLocks noGrp="1"/>
          </p:cNvSpPr>
          <p:nvPr>
            <p:ph type="ctrTitle"/>
          </p:nvPr>
        </p:nvSpPr>
        <p:spPr>
          <a:xfrm>
            <a:off x="0" y="1043269"/>
            <a:ext cx="9144000" cy="2282054"/>
          </a:xfrm>
        </p:spPr>
        <p:txBody>
          <a:bodyPr/>
          <a:lstStyle/>
          <a:p>
            <a:pPr rtl="1"/>
            <a:r>
              <a:rPr lang="fa-IR" sz="3600" dirty="0">
                <a:cs typeface="B Yekan" panose="00000400000000000000" pitchFamily="2" charset="-78"/>
              </a:rPr>
              <a:t>با خود بیگانگی به معنای بی خویشتنی ، خود باختگی و خود فراموشی است.</a:t>
            </a:r>
            <a:br>
              <a:rPr lang="fa-IR" sz="3600" dirty="0">
                <a:cs typeface="B Yekan" panose="00000400000000000000" pitchFamily="2" charset="-78"/>
              </a:rPr>
            </a:br>
            <a:endParaRPr lang="en-US" sz="3600" dirty="0">
              <a:cs typeface="B Yekan" panose="00000400000000000000" pitchFamily="2" charset="-78"/>
            </a:endParaRPr>
          </a:p>
        </p:txBody>
      </p:sp>
      <p:sp>
        <p:nvSpPr>
          <p:cNvPr id="4" name="TextBox 3">
            <a:extLst>
              <a:ext uri="{FF2B5EF4-FFF2-40B4-BE49-F238E27FC236}">
                <a16:creationId xmlns:a16="http://schemas.microsoft.com/office/drawing/2014/main" id="{578A5FD9-12DC-4E43-818B-D4E83153DD37}"/>
              </a:ext>
            </a:extLst>
          </p:cNvPr>
          <p:cNvSpPr txBox="1"/>
          <p:nvPr/>
        </p:nvSpPr>
        <p:spPr>
          <a:xfrm>
            <a:off x="2470638" y="1052006"/>
            <a:ext cx="4202723" cy="523220"/>
          </a:xfrm>
          <a:prstGeom prst="rect">
            <a:avLst/>
          </a:prstGeom>
          <a:noFill/>
        </p:spPr>
        <p:txBody>
          <a:bodyPr wrap="square" rtlCol="0">
            <a:spAutoFit/>
          </a:bodyPr>
          <a:lstStyle/>
          <a:p>
            <a:pPr algn="ctr" rtl="1"/>
            <a:r>
              <a:rPr lang="fa-IR" sz="2800" dirty="0">
                <a:cs typeface="B Yekan" panose="00000400000000000000" pitchFamily="2" charset="-78"/>
              </a:rPr>
              <a:t>معنی لغوی</a:t>
            </a:r>
            <a:endParaRPr lang="en-US" sz="2800" dirty="0">
              <a:cs typeface="B Yekan" panose="00000400000000000000" pitchFamily="2" charset="-78"/>
            </a:endParaRPr>
          </a:p>
        </p:txBody>
      </p:sp>
      <p:sp>
        <p:nvSpPr>
          <p:cNvPr id="5" name="TextBox 4">
            <a:extLst>
              <a:ext uri="{FF2B5EF4-FFF2-40B4-BE49-F238E27FC236}">
                <a16:creationId xmlns:a16="http://schemas.microsoft.com/office/drawing/2014/main" id="{4129DA4F-6765-4B64-878E-2082669A5994}"/>
              </a:ext>
            </a:extLst>
          </p:cNvPr>
          <p:cNvSpPr txBox="1"/>
          <p:nvPr/>
        </p:nvSpPr>
        <p:spPr>
          <a:xfrm>
            <a:off x="3314700" y="3325323"/>
            <a:ext cx="2611315" cy="461665"/>
          </a:xfrm>
          <a:prstGeom prst="rect">
            <a:avLst/>
          </a:prstGeom>
          <a:noFill/>
        </p:spPr>
        <p:txBody>
          <a:bodyPr wrap="square" rtlCol="0">
            <a:spAutoFit/>
          </a:bodyPr>
          <a:lstStyle/>
          <a:p>
            <a:pPr algn="ctr" rtl="1"/>
            <a:r>
              <a:rPr lang="fa-IR" sz="2400" dirty="0">
                <a:cs typeface="B Yekan" panose="00000400000000000000" pitchFamily="2" charset="-78"/>
              </a:rPr>
              <a:t>ریشه کلمه</a:t>
            </a:r>
            <a:endParaRPr lang="en-US" sz="2400" dirty="0">
              <a:cs typeface="B Yekan" panose="00000400000000000000" pitchFamily="2" charset="-78"/>
            </a:endParaRPr>
          </a:p>
        </p:txBody>
      </p:sp>
      <p:sp>
        <p:nvSpPr>
          <p:cNvPr id="7" name="TextBox 6">
            <a:extLst>
              <a:ext uri="{FF2B5EF4-FFF2-40B4-BE49-F238E27FC236}">
                <a16:creationId xmlns:a16="http://schemas.microsoft.com/office/drawing/2014/main" id="{DAB8AFDE-5D44-42B9-B7F9-2663CC50F535}"/>
              </a:ext>
            </a:extLst>
          </p:cNvPr>
          <p:cNvSpPr txBox="1"/>
          <p:nvPr/>
        </p:nvSpPr>
        <p:spPr>
          <a:xfrm>
            <a:off x="307729" y="3998202"/>
            <a:ext cx="8528539" cy="1077218"/>
          </a:xfrm>
          <a:prstGeom prst="rect">
            <a:avLst/>
          </a:prstGeom>
          <a:noFill/>
        </p:spPr>
        <p:txBody>
          <a:bodyPr wrap="square">
            <a:spAutoFit/>
          </a:bodyPr>
          <a:lstStyle/>
          <a:p>
            <a:pPr algn="ctr" rtl="1"/>
            <a:r>
              <a:rPr lang="fa-IR" sz="3200" dirty="0">
                <a:cs typeface="B Yekan" panose="00000400000000000000" pitchFamily="2" charset="-78"/>
              </a:rPr>
              <a:t>کاربرد اولیه این واژه در اقتصاد بود اما از قرن هجدهم وارد حوزه های فلسفه،جامعه شناسی و روانشناسی شد.</a:t>
            </a:r>
          </a:p>
        </p:txBody>
      </p:sp>
    </p:spTree>
    <p:extLst>
      <p:ext uri="{BB962C8B-B14F-4D97-AF65-F5344CB8AC3E}">
        <p14:creationId xmlns:p14="http://schemas.microsoft.com/office/powerpoint/2010/main" val="23355833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F36479A-7E4D-4A63-AAEE-3CE09139485F}"/>
              </a:ext>
            </a:extLst>
          </p:cNvPr>
          <p:cNvSpPr>
            <a:spLocks noGrp="1"/>
          </p:cNvSpPr>
          <p:nvPr>
            <p:ph type="subTitle" idx="1"/>
          </p:nvPr>
        </p:nvSpPr>
        <p:spPr>
          <a:xfrm>
            <a:off x="1143000" y="2397492"/>
            <a:ext cx="6858000" cy="1655762"/>
          </a:xfrm>
        </p:spPr>
        <p:txBody>
          <a:bodyPr/>
          <a:lstStyle/>
          <a:p>
            <a:pPr algn="r"/>
            <a:r>
              <a:rPr lang="fa-IR" sz="2400" dirty="0">
                <a:cs typeface="B Yekan" panose="00000400000000000000" pitchFamily="2" charset="-78"/>
              </a:rPr>
              <a:t>فطرت الهی مهم ترین دستمایه برای رسیدن به کمال نهایی است. هر فعلی که موجب تضییع این سرمایه شود، انسان را از خویشتن حقیقی خودجدا می سازد.</a:t>
            </a:r>
          </a:p>
          <a:p>
            <a:pPr algn="r"/>
            <a:r>
              <a:rPr lang="fa-IR" sz="2400" dirty="0">
                <a:cs typeface="B Yekan" panose="00000400000000000000" pitchFamily="2" charset="-78"/>
              </a:rPr>
              <a:t>در انسان دو دسته امیال فطری و غریزی وجود دارد. اگر انسان امیال فطری خود را شکوفا نکندوصرفا به دنبال خواسته های غریزی باشد، از خویشتن خود فاصله گرفته و با آن بیگانه می شود. </a:t>
            </a:r>
          </a:p>
          <a:p>
            <a:endParaRPr lang="en-US" dirty="0">
              <a:cs typeface="B Yekan" panose="00000400000000000000" pitchFamily="2" charset="-78"/>
            </a:endParaRPr>
          </a:p>
        </p:txBody>
      </p:sp>
      <p:pic>
        <p:nvPicPr>
          <p:cNvPr id="4" name="Graphic 3">
            <a:extLst>
              <a:ext uri="{FF2B5EF4-FFF2-40B4-BE49-F238E27FC236}">
                <a16:creationId xmlns:a16="http://schemas.microsoft.com/office/drawing/2014/main" id="{A4EC02E1-F909-4D27-843C-5324210F8EF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458673" y="96647"/>
            <a:ext cx="548640" cy="475683"/>
          </a:xfrm>
          <a:prstGeom prst="rect">
            <a:avLst/>
          </a:prstGeom>
        </p:spPr>
      </p:pic>
    </p:spTree>
    <p:extLst>
      <p:ext uri="{BB962C8B-B14F-4D97-AF65-F5344CB8AC3E}">
        <p14:creationId xmlns:p14="http://schemas.microsoft.com/office/powerpoint/2010/main" val="11872242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205AA1EF-C993-4C7F-88B4-AB0E4742DB04}"/>
              </a:ext>
            </a:extLst>
          </p:cNvPr>
          <p:cNvSpPr>
            <a:spLocks noGrp="1"/>
          </p:cNvSpPr>
          <p:nvPr>
            <p:ph type="subTitle" idx="1"/>
          </p:nvPr>
        </p:nvSpPr>
        <p:spPr>
          <a:xfrm>
            <a:off x="1143000" y="2601119"/>
            <a:ext cx="6858000" cy="1655762"/>
          </a:xfrm>
        </p:spPr>
        <p:txBody>
          <a:bodyPr/>
          <a:lstStyle/>
          <a:p>
            <a:r>
              <a:rPr lang="fa-IR" sz="2400" dirty="0">
                <a:cs typeface="B Yekan" panose="00000400000000000000" pitchFamily="2" charset="-78"/>
              </a:rPr>
              <a:t>عامل دیگری که در پیدایش بیگانگی از خویشتن تاثیر دارد،عدم آگاهی یا غفلت است.اگر انسان نداندکیست ،از کجا آمده وبه کجا باید برود ،از خویشتن خود دور افتاده است.</a:t>
            </a:r>
          </a:p>
          <a:p>
            <a:endParaRPr lang="en-US" dirty="0">
              <a:cs typeface="B Yekan" panose="00000400000000000000" pitchFamily="2" charset="-78"/>
            </a:endParaRPr>
          </a:p>
        </p:txBody>
      </p:sp>
      <p:pic>
        <p:nvPicPr>
          <p:cNvPr id="4" name="Graphic 3">
            <a:extLst>
              <a:ext uri="{FF2B5EF4-FFF2-40B4-BE49-F238E27FC236}">
                <a16:creationId xmlns:a16="http://schemas.microsoft.com/office/drawing/2014/main" id="{B4DF65EC-391A-48E0-8A1E-125EA22208A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458673" y="96647"/>
            <a:ext cx="548640" cy="475683"/>
          </a:xfrm>
          <a:prstGeom prst="rect">
            <a:avLst/>
          </a:prstGeom>
        </p:spPr>
      </p:pic>
    </p:spTree>
    <p:extLst>
      <p:ext uri="{BB962C8B-B14F-4D97-AF65-F5344CB8AC3E}">
        <p14:creationId xmlns:p14="http://schemas.microsoft.com/office/powerpoint/2010/main" val="16601721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0CC9105-715D-4CE4-A7A8-EE5A69EE7078}"/>
              </a:ext>
            </a:extLst>
          </p:cNvPr>
          <p:cNvSpPr>
            <a:spLocks noGrp="1"/>
          </p:cNvSpPr>
          <p:nvPr>
            <p:ph type="subTitle" idx="1"/>
          </p:nvPr>
        </p:nvSpPr>
        <p:spPr>
          <a:xfrm>
            <a:off x="1143000" y="1465508"/>
            <a:ext cx="6858000" cy="1655762"/>
          </a:xfrm>
        </p:spPr>
        <p:txBody>
          <a:bodyPr/>
          <a:lstStyle/>
          <a:p>
            <a:pPr rtl="1"/>
            <a:r>
              <a:rPr lang="fa-IR" sz="2400" dirty="0">
                <a:cs typeface="B Yekan" panose="00000400000000000000" pitchFamily="2" charset="-78"/>
              </a:rPr>
              <a:t>خودیابی</a:t>
            </a:r>
          </a:p>
          <a:p>
            <a:pPr rtl="1"/>
            <a:r>
              <a:rPr lang="fa-IR" sz="2400" dirty="0">
                <a:cs typeface="B Yekan" panose="00000400000000000000" pitchFamily="2" charset="-78"/>
              </a:rPr>
              <a:t>با توجه به مباحث پیشین ،نقطه مقابل تمامی علل خود بیگانگی می تواند راه هایی برای خود یابی </a:t>
            </a:r>
          </a:p>
          <a:p>
            <a:pPr rtl="1"/>
            <a:r>
              <a:rPr lang="fa-IR" sz="2400" dirty="0">
                <a:cs typeface="B Yekan" panose="00000400000000000000" pitchFamily="2" charset="-78"/>
              </a:rPr>
              <a:t>باشد. مراقبت از خویشتن ،ذکر ،پرستش خداوند و....از راه های مقابله با خودبیگانگی هستند.</a:t>
            </a:r>
          </a:p>
          <a:p>
            <a:pPr rtl="1"/>
            <a:r>
              <a:rPr lang="fa-IR" sz="2400" dirty="0">
                <a:cs typeface="B Yekan" panose="00000400000000000000" pitchFamily="2" charset="-78"/>
              </a:rPr>
              <a:t>نکته ای که مولوی به آن اشاره می کند،این است که انسان هرچه به خواسته های مادی توجه کند ،</a:t>
            </a:r>
          </a:p>
          <a:p>
            <a:pPr rtl="1"/>
            <a:r>
              <a:rPr lang="fa-IR" sz="2400" dirty="0">
                <a:cs typeface="B Yekan" panose="00000400000000000000" pitchFamily="2" charset="-78"/>
              </a:rPr>
              <a:t>از رسیدن به کمالات باز می ماند .از این رو باید به تقویت روح بپردازد.همچنین در آموزه های دینی هم به خودشناسی تاکید شده وآن را از مهم ترین آگاهی ها می دانند. </a:t>
            </a:r>
            <a:endParaRPr lang="en-US" sz="2400" dirty="0">
              <a:cs typeface="B Yekan" panose="00000400000000000000" pitchFamily="2" charset="-78"/>
            </a:endParaRPr>
          </a:p>
          <a:p>
            <a:pPr rtl="1"/>
            <a:endParaRPr lang="en-US" dirty="0">
              <a:cs typeface="B Yekan" panose="00000400000000000000" pitchFamily="2" charset="-78"/>
            </a:endParaRPr>
          </a:p>
        </p:txBody>
      </p:sp>
      <p:pic>
        <p:nvPicPr>
          <p:cNvPr id="4" name="Graphic 3">
            <a:extLst>
              <a:ext uri="{FF2B5EF4-FFF2-40B4-BE49-F238E27FC236}">
                <a16:creationId xmlns:a16="http://schemas.microsoft.com/office/drawing/2014/main" id="{7865B924-DE9D-4F4F-99E7-6EF25B1C722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458673" y="96647"/>
            <a:ext cx="548640" cy="475683"/>
          </a:xfrm>
          <a:prstGeom prst="rect">
            <a:avLst/>
          </a:prstGeom>
        </p:spPr>
      </p:pic>
    </p:spTree>
    <p:extLst>
      <p:ext uri="{BB962C8B-B14F-4D97-AF65-F5344CB8AC3E}">
        <p14:creationId xmlns:p14="http://schemas.microsoft.com/office/powerpoint/2010/main" val="12455677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E9FC7E8-13A0-4F73-A248-8B4083CFBC2B}"/>
              </a:ext>
            </a:extLst>
          </p:cNvPr>
          <p:cNvSpPr txBox="1"/>
          <p:nvPr/>
        </p:nvSpPr>
        <p:spPr>
          <a:xfrm>
            <a:off x="1375996" y="3525714"/>
            <a:ext cx="6392007" cy="584775"/>
          </a:xfrm>
          <a:prstGeom prst="rect">
            <a:avLst/>
          </a:prstGeom>
          <a:noFill/>
        </p:spPr>
        <p:txBody>
          <a:bodyPr wrap="square" rtlCol="0">
            <a:spAutoFit/>
          </a:bodyPr>
          <a:lstStyle/>
          <a:p>
            <a:pPr algn="ctr" rtl="1"/>
            <a:r>
              <a:rPr lang="fa-IR" sz="3200" dirty="0">
                <a:latin typeface="Circula Thin" panose="020B0606030202060204" pitchFamily="34" charset="0"/>
                <a:cs typeface="B Yekan" panose="00000400000000000000" pitchFamily="2" charset="-78"/>
              </a:rPr>
              <a:t>ارائه دهندگان:</a:t>
            </a:r>
            <a:endParaRPr lang="en-US" sz="3200" dirty="0">
              <a:latin typeface="Circula Thin" panose="020B0606030202060204" pitchFamily="34" charset="0"/>
              <a:cs typeface="B Yekan" panose="00000400000000000000" pitchFamily="2" charset="-78"/>
            </a:endParaRPr>
          </a:p>
        </p:txBody>
      </p:sp>
      <p:sp>
        <p:nvSpPr>
          <p:cNvPr id="4" name="TextBox 3">
            <a:extLst>
              <a:ext uri="{FF2B5EF4-FFF2-40B4-BE49-F238E27FC236}">
                <a16:creationId xmlns:a16="http://schemas.microsoft.com/office/drawing/2014/main" id="{1ADBEE41-0C0F-47E1-8BDA-34C2E234B975}"/>
              </a:ext>
            </a:extLst>
          </p:cNvPr>
          <p:cNvSpPr txBox="1"/>
          <p:nvPr/>
        </p:nvSpPr>
        <p:spPr>
          <a:xfrm>
            <a:off x="5099538" y="4598377"/>
            <a:ext cx="3244362" cy="584775"/>
          </a:xfrm>
          <a:prstGeom prst="rect">
            <a:avLst/>
          </a:prstGeom>
          <a:noFill/>
        </p:spPr>
        <p:txBody>
          <a:bodyPr wrap="square" rtlCol="0">
            <a:spAutoFit/>
          </a:bodyPr>
          <a:lstStyle/>
          <a:p>
            <a:pPr algn="ctr" rtl="1"/>
            <a:r>
              <a:rPr lang="fa-IR" sz="3200" dirty="0">
                <a:cs typeface="B Yekan" panose="00000400000000000000" pitchFamily="2" charset="-78"/>
              </a:rPr>
              <a:t>محمد حسین بیات </a:t>
            </a:r>
            <a:endParaRPr lang="en-US" sz="3200" dirty="0">
              <a:cs typeface="B Yekan" panose="00000400000000000000" pitchFamily="2" charset="-78"/>
            </a:endParaRPr>
          </a:p>
        </p:txBody>
      </p:sp>
      <p:sp>
        <p:nvSpPr>
          <p:cNvPr id="6" name="TextBox 5">
            <a:extLst>
              <a:ext uri="{FF2B5EF4-FFF2-40B4-BE49-F238E27FC236}">
                <a16:creationId xmlns:a16="http://schemas.microsoft.com/office/drawing/2014/main" id="{E8663131-E334-4D77-80DC-F9FC7648FBF0}"/>
              </a:ext>
            </a:extLst>
          </p:cNvPr>
          <p:cNvSpPr txBox="1"/>
          <p:nvPr/>
        </p:nvSpPr>
        <p:spPr>
          <a:xfrm>
            <a:off x="800101" y="4598377"/>
            <a:ext cx="3244362" cy="584775"/>
          </a:xfrm>
          <a:prstGeom prst="rect">
            <a:avLst/>
          </a:prstGeom>
          <a:noFill/>
        </p:spPr>
        <p:txBody>
          <a:bodyPr wrap="square" rtlCol="0">
            <a:spAutoFit/>
          </a:bodyPr>
          <a:lstStyle/>
          <a:p>
            <a:pPr algn="ctr" rtl="1"/>
            <a:r>
              <a:rPr lang="fa-IR" sz="3200" dirty="0">
                <a:cs typeface="B Yekan" panose="00000400000000000000" pitchFamily="2" charset="-78"/>
              </a:rPr>
              <a:t>سعید پردل</a:t>
            </a:r>
            <a:endParaRPr lang="en-US" sz="3200" dirty="0">
              <a:cs typeface="B Yekan" panose="00000400000000000000" pitchFamily="2" charset="-78"/>
            </a:endParaRPr>
          </a:p>
        </p:txBody>
      </p:sp>
      <p:sp>
        <p:nvSpPr>
          <p:cNvPr id="8" name="Text Placeholder 2">
            <a:extLst>
              <a:ext uri="{FF2B5EF4-FFF2-40B4-BE49-F238E27FC236}">
                <a16:creationId xmlns:a16="http://schemas.microsoft.com/office/drawing/2014/main" id="{5B532026-25B0-4073-A82C-00FCDAB4D517}"/>
              </a:ext>
            </a:extLst>
          </p:cNvPr>
          <p:cNvSpPr txBox="1">
            <a:spLocks/>
          </p:cNvSpPr>
          <p:nvPr/>
        </p:nvSpPr>
        <p:spPr>
          <a:xfrm>
            <a:off x="2586830" y="1453494"/>
            <a:ext cx="3970337" cy="14262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1">
              <a:buNone/>
            </a:pPr>
            <a:r>
              <a:rPr lang="fa-IR" sz="4000" dirty="0">
                <a:cs typeface="B Yekan" panose="00000400000000000000" pitchFamily="2" charset="-78"/>
              </a:rPr>
              <a:t>انسان با خود بیگانه</a:t>
            </a:r>
            <a:endParaRPr lang="en-US" sz="4000" dirty="0">
              <a:cs typeface="B Yekan" panose="00000400000000000000" pitchFamily="2" charset="-78"/>
            </a:endParaRPr>
          </a:p>
        </p:txBody>
      </p:sp>
    </p:spTree>
    <p:extLst>
      <p:ext uri="{BB962C8B-B14F-4D97-AF65-F5344CB8AC3E}">
        <p14:creationId xmlns:p14="http://schemas.microsoft.com/office/powerpoint/2010/main" val="21943692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98875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61D2FFC-8B46-4B51-A5C9-F774580B9BDC}"/>
              </a:ext>
            </a:extLst>
          </p:cNvPr>
          <p:cNvSpPr txBox="1"/>
          <p:nvPr/>
        </p:nvSpPr>
        <p:spPr>
          <a:xfrm>
            <a:off x="1380391" y="562708"/>
            <a:ext cx="5284177" cy="646331"/>
          </a:xfrm>
          <a:prstGeom prst="rect">
            <a:avLst/>
          </a:prstGeom>
          <a:noFill/>
        </p:spPr>
        <p:txBody>
          <a:bodyPr wrap="square" rtlCol="0">
            <a:spAutoFit/>
          </a:bodyPr>
          <a:lstStyle/>
          <a:p>
            <a:pPr algn="ctr" rtl="1"/>
            <a:r>
              <a:rPr lang="fa-IR" sz="3600" dirty="0">
                <a:cs typeface="B Yekan" panose="00000400000000000000" pitchFamily="2" charset="-78"/>
              </a:rPr>
              <a:t>نظام فلسفی هگل</a:t>
            </a:r>
            <a:endParaRPr lang="en-US" sz="3600" dirty="0">
              <a:cs typeface="B Yekan" panose="00000400000000000000" pitchFamily="2" charset="-78"/>
            </a:endParaRPr>
          </a:p>
        </p:txBody>
      </p:sp>
      <p:graphicFrame>
        <p:nvGraphicFramePr>
          <p:cNvPr id="5" name="Diagram 4">
            <a:extLst>
              <a:ext uri="{FF2B5EF4-FFF2-40B4-BE49-F238E27FC236}">
                <a16:creationId xmlns:a16="http://schemas.microsoft.com/office/drawing/2014/main" id="{4C2BF92D-F54E-42EE-BE89-F151F0C971BA}"/>
              </a:ext>
            </a:extLst>
          </p:cNvPr>
          <p:cNvGraphicFramePr/>
          <p:nvPr>
            <p:extLst>
              <p:ext uri="{D42A27DB-BD31-4B8C-83A1-F6EECF244321}">
                <p14:modId xmlns:p14="http://schemas.microsoft.com/office/powerpoint/2010/main" val="2720670762"/>
              </p:ext>
            </p:extLst>
          </p:nvPr>
        </p:nvGraphicFramePr>
        <p:xfrm>
          <a:off x="97448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596088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78AE33C-A4D9-4E8C-92BF-3BEC6B39DAC5}"/>
              </a:ext>
            </a:extLst>
          </p:cNvPr>
          <p:cNvSpPr>
            <a:spLocks noGrp="1"/>
          </p:cNvSpPr>
          <p:nvPr>
            <p:ph type="subTitle" idx="1"/>
          </p:nvPr>
        </p:nvSpPr>
        <p:spPr>
          <a:xfrm>
            <a:off x="1143000" y="2601119"/>
            <a:ext cx="6858000" cy="1655762"/>
          </a:xfrm>
        </p:spPr>
        <p:txBody>
          <a:bodyPr/>
          <a:lstStyle/>
          <a:p>
            <a:r>
              <a:rPr lang="fa-IR" sz="3200" dirty="0">
                <a:cs typeface="B Yekan" panose="00000400000000000000" pitchFamily="2" charset="-78"/>
              </a:rPr>
              <a:t>در  دیدگاه هگل خود آگاهی امری تاریخی است،به این معنا که انسان در مقطع خاصی از تاریخ و درپی رشد عقلی ،به شناخت عقلی خود نائل میشود.</a:t>
            </a:r>
          </a:p>
          <a:p>
            <a:endParaRPr lang="en-US" sz="3200" dirty="0">
              <a:cs typeface="B Yekan" panose="00000400000000000000" pitchFamily="2" charset="-78"/>
            </a:endParaRPr>
          </a:p>
        </p:txBody>
      </p:sp>
    </p:spTree>
    <p:extLst>
      <p:ext uri="{BB962C8B-B14F-4D97-AF65-F5344CB8AC3E}">
        <p14:creationId xmlns:p14="http://schemas.microsoft.com/office/powerpoint/2010/main" val="29984921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F7BC9-ABDA-47FB-A06A-9DA19E63149F}"/>
              </a:ext>
            </a:extLst>
          </p:cNvPr>
          <p:cNvSpPr>
            <a:spLocks noGrp="1"/>
          </p:cNvSpPr>
          <p:nvPr>
            <p:ph type="ctrTitle"/>
          </p:nvPr>
        </p:nvSpPr>
        <p:spPr>
          <a:xfrm>
            <a:off x="685800" y="1213335"/>
            <a:ext cx="7772400" cy="1063872"/>
          </a:xfrm>
        </p:spPr>
        <p:txBody>
          <a:bodyPr/>
          <a:lstStyle/>
          <a:p>
            <a:r>
              <a:rPr lang="en-US" sz="8000" dirty="0">
                <a:solidFill>
                  <a:srgbClr val="FF0000"/>
                </a:solidFill>
                <a:latin typeface="Boston Traffic" panose="02000000000000000000" pitchFamily="2" charset="0"/>
              </a:rPr>
              <a:t>Marxism</a:t>
            </a:r>
          </a:p>
        </p:txBody>
      </p:sp>
      <p:pic>
        <p:nvPicPr>
          <p:cNvPr id="5" name="Picture 4">
            <a:extLst>
              <a:ext uri="{FF2B5EF4-FFF2-40B4-BE49-F238E27FC236}">
                <a16:creationId xmlns:a16="http://schemas.microsoft.com/office/drawing/2014/main" id="{8A97CEBE-EF31-4D4E-9A54-BB638E907B4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8866" b="91753" l="10000" r="90000">
                        <a14:foregroundMark x1="32778" y1="8866" x2="32778" y2="8866"/>
                        <a14:foregroundMark x1="70000" y1="91753" x2="70000" y2="91753"/>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2926080" y="2753044"/>
            <a:ext cx="3291840" cy="4434840"/>
          </a:xfrm>
          <a:prstGeom prst="rect">
            <a:avLst/>
          </a:prstGeom>
        </p:spPr>
      </p:pic>
      <p:sp>
        <p:nvSpPr>
          <p:cNvPr id="3" name="Subtitle 2">
            <a:extLst>
              <a:ext uri="{FF2B5EF4-FFF2-40B4-BE49-F238E27FC236}">
                <a16:creationId xmlns:a16="http://schemas.microsoft.com/office/drawing/2014/main" id="{10F3C0E6-071B-410B-86D7-4AFD73056BB2}"/>
              </a:ext>
            </a:extLst>
          </p:cNvPr>
          <p:cNvSpPr>
            <a:spLocks noGrp="1"/>
          </p:cNvSpPr>
          <p:nvPr>
            <p:ph type="subTitle" idx="1"/>
          </p:nvPr>
        </p:nvSpPr>
        <p:spPr>
          <a:xfrm>
            <a:off x="1143000" y="2277207"/>
            <a:ext cx="6858000" cy="1655762"/>
          </a:xfrm>
        </p:spPr>
        <p:txBody>
          <a:bodyPr/>
          <a:lstStyle/>
          <a:p>
            <a:r>
              <a:rPr lang="fa-IR" sz="3600" dirty="0">
                <a:solidFill>
                  <a:srgbClr val="FF0000"/>
                </a:solidFill>
                <a:cs typeface="B Elham" panose="00000400000000000000" pitchFamily="2" charset="-78"/>
              </a:rPr>
              <a:t>با خود بیگانگی در مکتب مارکسیسم</a:t>
            </a:r>
            <a:endParaRPr lang="en-US" sz="3600" dirty="0">
              <a:solidFill>
                <a:srgbClr val="FF0000"/>
              </a:solidFill>
              <a:cs typeface="B Elham" panose="00000400000000000000" pitchFamily="2" charset="-78"/>
            </a:endParaRPr>
          </a:p>
        </p:txBody>
      </p:sp>
    </p:spTree>
    <p:extLst>
      <p:ext uri="{BB962C8B-B14F-4D97-AF65-F5344CB8AC3E}">
        <p14:creationId xmlns:p14="http://schemas.microsoft.com/office/powerpoint/2010/main" val="10368322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0C2E464-A93D-47E1-A54C-A695A6F6B6DD}"/>
              </a:ext>
            </a:extLst>
          </p:cNvPr>
          <p:cNvSpPr>
            <a:spLocks noGrp="1"/>
          </p:cNvSpPr>
          <p:nvPr>
            <p:ph type="subTitle" idx="1"/>
          </p:nvPr>
        </p:nvSpPr>
        <p:spPr>
          <a:xfrm>
            <a:off x="4879730" y="1096230"/>
            <a:ext cx="3859823" cy="1655762"/>
          </a:xfrm>
        </p:spPr>
        <p:txBody>
          <a:bodyPr/>
          <a:lstStyle/>
          <a:p>
            <a:pPr algn="r"/>
            <a:r>
              <a:rPr lang="fa-IR" sz="2400" dirty="0">
                <a:cs typeface="B Yekan" panose="00000400000000000000" pitchFamily="2" charset="-78"/>
              </a:rPr>
              <a:t>از دیدگاه مارکس، باخود بیگانگی مانند سایر مفاهیم اجتماعی معلول شرایط اقتصادی و روابط تولیدی است. از این دیدگاه انسان از طریق کار و آفریده اش ساخته می شود.</a:t>
            </a:r>
          </a:p>
          <a:p>
            <a:pPr algn="r"/>
            <a:r>
              <a:rPr lang="fa-IR" sz="2400" dirty="0">
                <a:cs typeface="B Yekan" panose="00000400000000000000" pitchFamily="2" charset="-78"/>
              </a:rPr>
              <a:t>در نتیجه از خود بیگانگی نیز فاصله افتادن میان انسان و محصول کارش است. براساس این نظریه باخودبیگانگی از ویژگی های دنیای سرمایه داری است وتنها راه مقابله با آن الغای مالکیت خصوصی است.</a:t>
            </a:r>
          </a:p>
          <a:p>
            <a:endParaRPr lang="en-US" dirty="0">
              <a:cs typeface="B Yekan" panose="00000400000000000000" pitchFamily="2" charset="-78"/>
            </a:endParaRPr>
          </a:p>
        </p:txBody>
      </p:sp>
      <p:pic>
        <p:nvPicPr>
          <p:cNvPr id="5" name="Picture 4">
            <a:extLst>
              <a:ext uri="{FF2B5EF4-FFF2-40B4-BE49-F238E27FC236}">
                <a16:creationId xmlns:a16="http://schemas.microsoft.com/office/drawing/2014/main" id="{DA59DCC6-445A-41F9-B794-7AD92A6930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12535"/>
            <a:ext cx="5577840" cy="4745465"/>
          </a:xfrm>
          <a:prstGeom prst="rect">
            <a:avLst/>
          </a:prstGeom>
        </p:spPr>
      </p:pic>
      <p:pic>
        <p:nvPicPr>
          <p:cNvPr id="7" name="Graphic 6">
            <a:extLst>
              <a:ext uri="{FF2B5EF4-FFF2-40B4-BE49-F238E27FC236}">
                <a16:creationId xmlns:a16="http://schemas.microsoft.com/office/drawing/2014/main" id="{0E453634-9438-4F49-A68B-1390E1ED7F1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19513" y="52752"/>
            <a:ext cx="640080" cy="640080"/>
          </a:xfrm>
          <a:prstGeom prst="rect">
            <a:avLst/>
          </a:prstGeom>
        </p:spPr>
      </p:pic>
      <p:pic>
        <p:nvPicPr>
          <p:cNvPr id="9" name="Graphic 8">
            <a:extLst>
              <a:ext uri="{FF2B5EF4-FFF2-40B4-BE49-F238E27FC236}">
                <a16:creationId xmlns:a16="http://schemas.microsoft.com/office/drawing/2014/main" id="{30DBF8F9-423C-4EF9-B702-1857A3E9767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690409" y="98701"/>
            <a:ext cx="548640" cy="548181"/>
          </a:xfrm>
          <a:prstGeom prst="rect">
            <a:avLst/>
          </a:prstGeom>
        </p:spPr>
      </p:pic>
    </p:spTree>
    <p:extLst>
      <p:ext uri="{BB962C8B-B14F-4D97-AF65-F5344CB8AC3E}">
        <p14:creationId xmlns:p14="http://schemas.microsoft.com/office/powerpoint/2010/main" val="31668144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13A09A5C-696E-4560-B8E0-28DC0637F163}"/>
              </a:ext>
            </a:extLst>
          </p:cNvPr>
          <p:cNvSpPr>
            <a:spLocks noGrp="1"/>
          </p:cNvSpPr>
          <p:nvPr>
            <p:ph type="subTitle" idx="1"/>
          </p:nvPr>
        </p:nvSpPr>
        <p:spPr>
          <a:xfrm>
            <a:off x="1143000" y="2248023"/>
            <a:ext cx="6858000" cy="1655762"/>
          </a:xfrm>
        </p:spPr>
        <p:txBody>
          <a:bodyPr/>
          <a:lstStyle/>
          <a:p>
            <a:r>
              <a:rPr lang="fa-IR" sz="2400" dirty="0">
                <a:cs typeface="B Yekan" panose="00000400000000000000" pitchFamily="2" charset="-78"/>
              </a:rPr>
              <a:t>پس از فیلسوفان این مفاهیم در جامعه شناسی و روانشناسی نیز رواج یافت وپیامد های انتقاد از مدرنیته در آثار بسیاری از نویسندگان مانند الیوت ،پاوند و کافکا آمده است .در عرصه هنر وسینما نیز فیلم های متعددی در اعتراض به نظام صنعتی ساخته شده است مانند عصر جدید چاپلین.</a:t>
            </a:r>
          </a:p>
          <a:p>
            <a:endParaRPr lang="en-US" dirty="0">
              <a:cs typeface="B Yekan" panose="00000400000000000000" pitchFamily="2" charset="-78"/>
            </a:endParaRPr>
          </a:p>
        </p:txBody>
      </p:sp>
      <p:pic>
        <p:nvPicPr>
          <p:cNvPr id="4" name="Graphic 3">
            <a:extLst>
              <a:ext uri="{FF2B5EF4-FFF2-40B4-BE49-F238E27FC236}">
                <a16:creationId xmlns:a16="http://schemas.microsoft.com/office/drawing/2014/main" id="{57B22851-638F-4F36-8847-58504E7C115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419513" y="52752"/>
            <a:ext cx="640080" cy="640080"/>
          </a:xfrm>
          <a:prstGeom prst="rect">
            <a:avLst/>
          </a:prstGeom>
        </p:spPr>
      </p:pic>
      <p:pic>
        <p:nvPicPr>
          <p:cNvPr id="5" name="Graphic 4">
            <a:extLst>
              <a:ext uri="{FF2B5EF4-FFF2-40B4-BE49-F238E27FC236}">
                <a16:creationId xmlns:a16="http://schemas.microsoft.com/office/drawing/2014/main" id="{D1F8F76C-5982-4323-9EDD-FCAF2576237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690409" y="98701"/>
            <a:ext cx="548640" cy="548181"/>
          </a:xfrm>
          <a:prstGeom prst="rect">
            <a:avLst/>
          </a:prstGeom>
        </p:spPr>
      </p:pic>
    </p:spTree>
    <p:extLst>
      <p:ext uri="{BB962C8B-B14F-4D97-AF65-F5344CB8AC3E}">
        <p14:creationId xmlns:p14="http://schemas.microsoft.com/office/powerpoint/2010/main" val="9814436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074C28FF-2C03-4468-8FF9-3ADDAB7B9F5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919496" y="1542143"/>
            <a:ext cx="3709456" cy="5303520"/>
          </a:xfrm>
          <a:prstGeom prst="rect">
            <a:avLst/>
          </a:prstGeom>
        </p:spPr>
      </p:pic>
      <p:sp>
        <p:nvSpPr>
          <p:cNvPr id="4" name="Title 1">
            <a:extLst>
              <a:ext uri="{FF2B5EF4-FFF2-40B4-BE49-F238E27FC236}">
                <a16:creationId xmlns:a16="http://schemas.microsoft.com/office/drawing/2014/main" id="{A10EBCFA-94BB-4B52-A746-7A0E85AC5630}"/>
              </a:ext>
            </a:extLst>
          </p:cNvPr>
          <p:cNvSpPr>
            <a:spLocks noGrp="1"/>
          </p:cNvSpPr>
          <p:nvPr>
            <p:ph type="ctrTitle"/>
          </p:nvPr>
        </p:nvSpPr>
        <p:spPr>
          <a:xfrm>
            <a:off x="817685" y="1227138"/>
            <a:ext cx="7772400" cy="2282825"/>
          </a:xfrm>
        </p:spPr>
        <p:txBody>
          <a:bodyPr>
            <a:normAutofit/>
          </a:bodyPr>
          <a:lstStyle/>
          <a:p>
            <a:pPr rtl="1"/>
            <a:r>
              <a:rPr lang="fa-IR" sz="4400" dirty="0">
                <a:cs typeface="B Titr" panose="00000700000000000000" pitchFamily="2" charset="-78"/>
              </a:rPr>
              <a:t>وباخود </a:t>
            </a:r>
            <a:r>
              <a:rPr lang="en-US" sz="4400" dirty="0">
                <a:cs typeface="B Titr" panose="00000700000000000000" pitchFamily="2" charset="-78"/>
              </a:rPr>
              <a:t>     </a:t>
            </a:r>
            <a:r>
              <a:rPr lang="fa-IR" sz="4400" dirty="0">
                <a:cs typeface="B Titr" panose="00000700000000000000" pitchFamily="2" charset="-78"/>
              </a:rPr>
              <a:t>بیگانگی</a:t>
            </a:r>
            <a:br>
              <a:rPr lang="fa-IR" sz="4400" dirty="0">
                <a:cs typeface="B Titr" panose="00000700000000000000" pitchFamily="2" charset="-78"/>
              </a:rPr>
            </a:br>
            <a:endParaRPr lang="en-US" dirty="0"/>
          </a:p>
        </p:txBody>
      </p:sp>
      <p:sp>
        <p:nvSpPr>
          <p:cNvPr id="12" name="TextBox 11">
            <a:extLst>
              <a:ext uri="{FF2B5EF4-FFF2-40B4-BE49-F238E27FC236}">
                <a16:creationId xmlns:a16="http://schemas.microsoft.com/office/drawing/2014/main" id="{A673C9EA-72DA-4E9D-AE79-06FA30411BBE}"/>
              </a:ext>
            </a:extLst>
          </p:cNvPr>
          <p:cNvSpPr txBox="1"/>
          <p:nvPr/>
        </p:nvSpPr>
        <p:spPr>
          <a:xfrm>
            <a:off x="2558563" y="922975"/>
            <a:ext cx="4572000" cy="461665"/>
          </a:xfrm>
          <a:prstGeom prst="rect">
            <a:avLst/>
          </a:prstGeom>
          <a:noFill/>
        </p:spPr>
        <p:txBody>
          <a:bodyPr wrap="square">
            <a:spAutoFit/>
          </a:bodyPr>
          <a:lstStyle/>
          <a:p>
            <a:pPr algn="ctr" rtl="1"/>
            <a:r>
              <a:rPr lang="fa-IR" sz="2400" dirty="0">
                <a:cs typeface="B Titr" panose="00000700000000000000" pitchFamily="2" charset="-78"/>
              </a:rPr>
              <a:t>اگزیستانسیالیسم</a:t>
            </a:r>
            <a:r>
              <a:rPr lang="en-US" sz="2400" dirty="0">
                <a:cs typeface="B Titr" panose="00000700000000000000" pitchFamily="2" charset="-78"/>
              </a:rPr>
              <a:t> </a:t>
            </a:r>
            <a:r>
              <a:rPr lang="fa-IR" sz="2400" dirty="0">
                <a:cs typeface="B Titr" panose="00000700000000000000" pitchFamily="2" charset="-78"/>
              </a:rPr>
              <a:t>،</a:t>
            </a:r>
            <a:r>
              <a:rPr lang="en-US" sz="2400" dirty="0">
                <a:cs typeface="B Titr" panose="00000700000000000000" pitchFamily="2" charset="-78"/>
              </a:rPr>
              <a:t> </a:t>
            </a:r>
            <a:r>
              <a:rPr lang="fa-IR" sz="2400" dirty="0">
                <a:cs typeface="B Titr" panose="00000700000000000000" pitchFamily="2" charset="-78"/>
              </a:rPr>
              <a:t>مسیحیت مدرن </a:t>
            </a:r>
            <a:endParaRPr lang="en-US" sz="2400" dirty="0"/>
          </a:p>
        </p:txBody>
      </p:sp>
    </p:spTree>
    <p:extLst>
      <p:ext uri="{BB962C8B-B14F-4D97-AF65-F5344CB8AC3E}">
        <p14:creationId xmlns:p14="http://schemas.microsoft.com/office/powerpoint/2010/main" val="239053839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743</TotalTime>
  <Words>1614</Words>
  <Application>Microsoft Office PowerPoint</Application>
  <PresentationFormat>On-screen Show (4:3)</PresentationFormat>
  <Paragraphs>86</Paragraphs>
  <Slides>34</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34</vt:i4>
      </vt:variant>
    </vt:vector>
  </HeadingPairs>
  <TitlesOfParts>
    <vt:vector size="43" baseType="lpstr">
      <vt:lpstr>Calibri</vt:lpstr>
      <vt:lpstr>IranNastaliq</vt:lpstr>
      <vt:lpstr>Adobe Fan Heiti Std B</vt:lpstr>
      <vt:lpstr>Circula Thin</vt:lpstr>
      <vt:lpstr>Calibri Light</vt:lpstr>
      <vt:lpstr>Arial</vt:lpstr>
      <vt:lpstr>Boston Traffic</vt:lpstr>
      <vt:lpstr>B Yekan</vt:lpstr>
      <vt:lpstr>Office Theme</vt:lpstr>
      <vt:lpstr>PowerPoint Presentation</vt:lpstr>
      <vt:lpstr>با خود بیگانگی چیست؟</vt:lpstr>
      <vt:lpstr>با خود بیگانگی به معنای بی خویشتنی ، خود باختگی و خود فراموشی است. </vt:lpstr>
      <vt:lpstr>PowerPoint Presentation</vt:lpstr>
      <vt:lpstr>PowerPoint Presentation</vt:lpstr>
      <vt:lpstr>Marxism</vt:lpstr>
      <vt:lpstr>PowerPoint Presentation</vt:lpstr>
      <vt:lpstr>PowerPoint Presentation</vt:lpstr>
      <vt:lpstr>وباخود      بیگانگی </vt:lpstr>
      <vt:lpstr>PowerPoint Presentation</vt:lpstr>
      <vt:lpstr>PowerPoint Presentation</vt:lpstr>
      <vt:lpstr>PowerPoint Presentation</vt:lpstr>
      <vt:lpstr>PowerPoint Presentation</vt:lpstr>
      <vt:lpstr>اشکال اساسی فلسفه اگزیستانسیالیسم</vt:lpstr>
      <vt:lpstr>تبیین مسیحیت با مفاهیم اگزیستانسیالیسم</vt:lpstr>
      <vt:lpstr>PowerPoint Presentation</vt:lpstr>
      <vt:lpstr>نظریه تیلیش و ارتباط آن با اسلام</vt:lpstr>
      <vt:lpstr>PowerPoint Presentation</vt:lpstr>
      <vt:lpstr>PowerPoint Presentation</vt:lpstr>
      <vt:lpstr>PowerPoint Presentation</vt:lpstr>
      <vt:lpstr>PowerPoint Presentation</vt:lpstr>
      <vt:lpstr>PowerPoint Presentation</vt:lpstr>
      <vt:lpstr>با خود بیگانگی و دیگر خود پنداری</vt:lpstr>
      <vt:lpstr>PowerPoint Presentation</vt:lpstr>
      <vt:lpstr>PowerPoint Presentation</vt:lpstr>
      <vt:lpstr>نمود های دیگرخودپنداری: </vt:lpstr>
      <vt:lpstr>PowerPoint Presentation</vt:lpstr>
      <vt:lpstr>PowerPoint Presentation</vt:lpstr>
      <vt:lpstr>علل با خود بیگانگی</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mhb</dc:creator>
  <cp:lastModifiedBy>mhb</cp:lastModifiedBy>
  <cp:revision>46</cp:revision>
  <dcterms:created xsi:type="dcterms:W3CDTF">2021-05-11T11:03:27Z</dcterms:created>
  <dcterms:modified xsi:type="dcterms:W3CDTF">2021-05-18T20:11:26Z</dcterms:modified>
</cp:coreProperties>
</file>