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42"/>
  </p:notesMasterIdLst>
  <p:sldIdLst>
    <p:sldId id="259" r:id="rId2"/>
    <p:sldId id="256" r:id="rId3"/>
    <p:sldId id="257" r:id="rId4"/>
    <p:sldId id="258" r:id="rId5"/>
    <p:sldId id="260" r:id="rId6"/>
    <p:sldId id="262" r:id="rId7"/>
    <p:sldId id="268" r:id="rId8"/>
    <p:sldId id="269" r:id="rId9"/>
    <p:sldId id="265" r:id="rId10"/>
    <p:sldId id="266" r:id="rId11"/>
    <p:sldId id="270" r:id="rId12"/>
    <p:sldId id="264" r:id="rId13"/>
    <p:sldId id="496" r:id="rId14"/>
    <p:sldId id="497" r:id="rId15"/>
    <p:sldId id="472" r:id="rId16"/>
    <p:sldId id="494" r:id="rId17"/>
    <p:sldId id="271" r:id="rId18"/>
    <p:sldId id="495" r:id="rId19"/>
    <p:sldId id="474" r:id="rId20"/>
    <p:sldId id="473" r:id="rId21"/>
    <p:sldId id="263" r:id="rId22"/>
    <p:sldId id="475" r:id="rId23"/>
    <p:sldId id="481" r:id="rId24"/>
    <p:sldId id="267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76" r:id="rId36"/>
    <p:sldId id="477" r:id="rId37"/>
    <p:sldId id="478" r:id="rId38"/>
    <p:sldId id="479" r:id="rId39"/>
    <p:sldId id="493" r:id="rId40"/>
    <p:sldId id="48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SoDtpDJ6NxOY8HAEWgSEg==" hashData="atDQ0dRnXeu+KWwLD70nFGzlQE+nOSgFwEuAe2mCrS7vfRY4nz/IPBcoV5B4RU9lCLEQp16VMLp5NcFXR5hd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55858565-A01A-4BA6-819E-0264F9AB8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52FE9C46-5752-485C-AF0D-692E12B2C6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4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462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530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5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3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582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572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776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20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282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266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1AAC-BDBA-4D7F-BE4F-2BE716424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59395"/>
            <a:ext cx="6858000" cy="1012817"/>
          </a:xfrm>
          <a:noFill/>
        </p:spPr>
        <p:txBody>
          <a:bodyPr/>
          <a:lstStyle/>
          <a:p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به نام خدا</a:t>
            </a: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96725-7977-45D2-B6D2-C925286A9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87221"/>
            <a:ext cx="6858000" cy="2513384"/>
          </a:xfrm>
        </p:spPr>
        <p:txBody>
          <a:bodyPr>
            <a:normAutofit/>
          </a:bodyPr>
          <a:lstStyle/>
          <a:p>
            <a:pPr rtl="1"/>
            <a:endParaRPr lang="en-US" sz="3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rtl="1"/>
            <a:r>
              <a:rPr lang="fa-IR" sz="3000" dirty="0">
                <a:latin typeface="IranNastaliq" panose="02000503000000020003" pitchFamily="2" charset="0"/>
                <a:cs typeface="IranNastaliq" panose="02000503000000020003" pitchFamily="2" charset="0"/>
              </a:rPr>
              <a:t>مبانی و اصول آموزش وپرورش (فصل </a:t>
            </a:r>
            <a:r>
              <a:rPr lang="fa-IR" sz="3000" dirty="0">
                <a:latin typeface="IranNastaliq" panose="02000503000000020003" pitchFamily="2" charset="0"/>
                <a:cs typeface="B Arash" panose="00000400000000000000" pitchFamily="2" charset="-78"/>
              </a:rPr>
              <a:t>5</a:t>
            </a:r>
            <a:r>
              <a:rPr lang="fa-IR" sz="3000" dirty="0">
                <a:latin typeface="IranNastaliq" panose="02000503000000020003" pitchFamily="2" charset="0"/>
                <a:cs typeface="IranNastaliq" panose="02000503000000020003" pitchFamily="2" charset="0"/>
              </a:rPr>
              <a:t>) </a:t>
            </a:r>
            <a:endParaRPr lang="en-US" sz="3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rtl="1"/>
            <a:endParaRPr lang="fa-IR" sz="3000" dirty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rtl="1"/>
            <a:r>
              <a:rPr lang="fa-IR" sz="3000" dirty="0">
                <a:latin typeface="IranNastaliq" panose="02000503000000020003" pitchFamily="2" charset="0"/>
                <a:cs typeface="IranNastaliq" panose="02000503000000020003" pitchFamily="2" charset="0"/>
              </a:rPr>
              <a:t>گروه </a:t>
            </a:r>
            <a:r>
              <a:rPr lang="fa-IR" sz="4050" dirty="0">
                <a:latin typeface="Adobe Arabic" panose="02040503050201020203" pitchFamily="18" charset="-78"/>
                <a:cs typeface="B Arash" panose="00000400000000000000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2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 fontScale="92500" lnSpcReduction="20000"/>
          </a:bodyPr>
          <a:lstStyle/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1_ یادگیرندگان و نیازهای آنان 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2_ تغييرات و  نياز هاي جامعه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3_ اصحاب علم و نویسندگان کتابهای درسی </a:t>
            </a:r>
            <a:endParaRPr lang="en-US" altLang="en-US" sz="2400" dirty="0">
              <a:cs typeface="B Lotus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ACA576-6485-47D3-B5DF-66416097CDAE}"/>
              </a:ext>
            </a:extLst>
          </p:cNvPr>
          <p:cNvSpPr txBox="1">
            <a:spLocks noChangeArrowheads="1"/>
          </p:cNvSpPr>
          <p:nvPr/>
        </p:nvSpPr>
        <p:spPr>
          <a:xfrm>
            <a:off x="1487096" y="1491528"/>
            <a:ext cx="6169819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altLang="en-US" sz="4500" dirty="0">
                <a:cs typeface="B Lotus" panose="00000400000000000000" pitchFamily="2" charset="-78"/>
              </a:rPr>
              <a:t>منابع تعیین هدف</a:t>
            </a:r>
            <a:r>
              <a:rPr lang="fa-IR" altLang="en-US" sz="150" dirty="0">
                <a:cs typeface="B Lotus" panose="00000400000000000000" pitchFamily="2" charset="-78"/>
              </a:rPr>
              <a:t> </a:t>
            </a:r>
            <a:r>
              <a:rPr lang="fa-IR" altLang="en-US" sz="4500" dirty="0">
                <a:cs typeface="B Lotus" panose="00000400000000000000" pitchFamily="2" charset="-78"/>
              </a:rPr>
              <a:t>ها </a:t>
            </a:r>
            <a:endParaRPr lang="en-US" altLang="en-US" sz="45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00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744E61-E81C-403F-82D1-1606231125AB}"/>
              </a:ext>
            </a:extLst>
          </p:cNvPr>
          <p:cNvSpPr txBox="1">
            <a:spLocks noChangeArrowheads="1"/>
          </p:cNvSpPr>
          <p:nvPr/>
        </p:nvSpPr>
        <p:spPr>
          <a:xfrm>
            <a:off x="1512420" y="1422256"/>
            <a:ext cx="63281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200" dirty="0">
              <a:cs typeface="B Lotus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3B5559-6662-47FF-9EBF-A195B40EF111}"/>
              </a:ext>
            </a:extLst>
          </p:cNvPr>
          <p:cNvSpPr txBox="1"/>
          <p:nvPr/>
        </p:nvSpPr>
        <p:spPr>
          <a:xfrm>
            <a:off x="2076439" y="945864"/>
            <a:ext cx="5200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cs typeface="B Lotus" panose="00000400000000000000" pitchFamily="2" charset="-78"/>
              </a:rPr>
              <a:t>منابع تعیین اهداف اموزش و پرورش</a:t>
            </a:r>
            <a:endParaRPr lang="en-US" sz="2800" dirty="0">
              <a:cs typeface="B Lotus" panose="00000400000000000000" pitchFamily="2" charset="-78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8D7889A-0B62-42B9-8895-1768D06A3517}"/>
              </a:ext>
            </a:extLst>
          </p:cNvPr>
          <p:cNvSpPr txBox="1">
            <a:spLocks/>
          </p:cNvSpPr>
          <p:nvPr/>
        </p:nvSpPr>
        <p:spPr>
          <a:xfrm>
            <a:off x="-685800" y="1853768"/>
            <a:ext cx="10515600" cy="486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cs typeface="B Lotus" panose="00000400000000000000" pitchFamily="2" charset="-78"/>
              </a:rPr>
              <a:t>                            مطالعه کودکان و نیاز های انها </a:t>
            </a:r>
            <a:endParaRPr lang="fa-IR" sz="2000" dirty="0">
              <a:cs typeface="B Lotus" panose="00000400000000000000" pitchFamily="2" charset="-78"/>
            </a:endParaRPr>
          </a:p>
          <a:p>
            <a:endParaRPr lang="fa-IR" dirty="0">
              <a:cs typeface="B Lotus" panose="00000400000000000000" pitchFamily="2" charset="-78"/>
            </a:endParaRPr>
          </a:p>
          <a:p>
            <a:r>
              <a:rPr lang="fa-IR" dirty="0">
                <a:cs typeface="B Lotus" panose="00000400000000000000" pitchFamily="2" charset="-78"/>
              </a:rPr>
              <a:t>                                مطالعه جامعه و نیاز های ان</a:t>
            </a:r>
          </a:p>
          <a:p>
            <a:endParaRPr lang="fa-IR" dirty="0">
              <a:cs typeface="B Lotus" panose="00000400000000000000" pitchFamily="2" charset="-78"/>
            </a:endParaRPr>
          </a:p>
          <a:p>
            <a:r>
              <a:rPr lang="fa-IR" sz="2000" dirty="0">
                <a:cs typeface="B Lotus" panose="00000400000000000000" pitchFamily="2" charset="-78"/>
              </a:rPr>
              <a:t>بررسی                               </a:t>
            </a:r>
            <a:r>
              <a:rPr lang="fa-IR" dirty="0">
                <a:cs typeface="B Lotus" panose="00000400000000000000" pitchFamily="2" charset="-78"/>
              </a:rPr>
              <a:t>نظریات اصحاب علم و نویسندگان کتب درسی </a:t>
            </a:r>
          </a:p>
          <a:p>
            <a:endParaRPr lang="fa-IR" dirty="0">
              <a:cs typeface="B Lotus" panose="00000400000000000000" pitchFamily="2" charset="-78"/>
            </a:endParaRPr>
          </a:p>
          <a:p>
            <a:r>
              <a:rPr lang="fa-IR" dirty="0">
                <a:cs typeface="B Lotus" panose="00000400000000000000" pitchFamily="2" charset="-78"/>
              </a:rPr>
              <a:t>                             استفاده از روانشناسی ( یادگیری و پرورشی)</a:t>
            </a:r>
          </a:p>
          <a:p>
            <a:endParaRPr lang="fa-IR" dirty="0">
              <a:cs typeface="B Lotus" panose="00000400000000000000" pitchFamily="2" charset="-78"/>
            </a:endParaRPr>
          </a:p>
          <a:p>
            <a:r>
              <a:rPr lang="fa-IR" dirty="0">
                <a:cs typeface="B Lotus" panose="00000400000000000000" pitchFamily="2" charset="-78"/>
              </a:rPr>
              <a:t>                               فلسفه اموزش و پرورش                 </a:t>
            </a:r>
          </a:p>
          <a:p>
            <a:endParaRPr lang="fa-IR" dirty="0">
              <a:cs typeface="B Lotus" panose="00000400000000000000" pitchFamily="2" charset="-78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8FAAA4-8D9E-473D-BFF9-F14308E60016}"/>
              </a:ext>
            </a:extLst>
          </p:cNvPr>
          <p:cNvCxnSpPr/>
          <p:nvPr/>
        </p:nvCxnSpPr>
        <p:spPr>
          <a:xfrm flipH="1">
            <a:off x="5627288" y="2041236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48D5FD-D726-44A0-953E-21E2F05FCD38}"/>
              </a:ext>
            </a:extLst>
          </p:cNvPr>
          <p:cNvCxnSpPr/>
          <p:nvPr/>
        </p:nvCxnSpPr>
        <p:spPr>
          <a:xfrm flipH="1">
            <a:off x="5627288" y="2978726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4CB196-617D-4C93-9BFD-1387B9B1EF61}"/>
              </a:ext>
            </a:extLst>
          </p:cNvPr>
          <p:cNvCxnSpPr/>
          <p:nvPr/>
        </p:nvCxnSpPr>
        <p:spPr>
          <a:xfrm flipH="1">
            <a:off x="5627288" y="3897744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A4BAF4-3C01-4D78-BBD7-1152E11CFBC2}"/>
              </a:ext>
            </a:extLst>
          </p:cNvPr>
          <p:cNvCxnSpPr/>
          <p:nvPr/>
        </p:nvCxnSpPr>
        <p:spPr>
          <a:xfrm flipH="1">
            <a:off x="5627288" y="4798290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7FCEEF-64C3-4AA1-B3E5-DDF8A82083D5}"/>
              </a:ext>
            </a:extLst>
          </p:cNvPr>
          <p:cNvCxnSpPr/>
          <p:nvPr/>
        </p:nvCxnSpPr>
        <p:spPr>
          <a:xfrm flipH="1">
            <a:off x="5627288" y="5735781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FF706D-A8A7-4B4C-A61B-AC6E3CD805C3}"/>
              </a:ext>
            </a:extLst>
          </p:cNvPr>
          <p:cNvCxnSpPr/>
          <p:nvPr/>
        </p:nvCxnSpPr>
        <p:spPr>
          <a:xfrm>
            <a:off x="6797998" y="2041236"/>
            <a:ext cx="0" cy="369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369BA4-90DF-426A-94F3-4D7094B6A2BD}"/>
              </a:ext>
            </a:extLst>
          </p:cNvPr>
          <p:cNvCxnSpPr>
            <a:cxnSpLocks/>
          </p:cNvCxnSpPr>
          <p:nvPr/>
        </p:nvCxnSpPr>
        <p:spPr>
          <a:xfrm flipV="1">
            <a:off x="6797998" y="3897743"/>
            <a:ext cx="6465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در تعیین هدفهای آموزشی نیازها و رغبت های یاد گیرندگان باید به عنوان یکی از منابع تعیین هدف ها مورد بررسی قرار گیرد .</a:t>
            </a:r>
          </a:p>
          <a:p>
            <a:pPr algn="r" rtl="1">
              <a:lnSpc>
                <a:spcPct val="140000"/>
              </a:lnSpc>
              <a:spcAft>
                <a:spcPct val="40000"/>
              </a:spcAft>
            </a:pPr>
            <a:endParaRPr lang="fa-IR" altLang="en-US" sz="2400" dirty="0">
              <a:cs typeface="B Lotus" panose="00000400000000000000" pitchFamily="2" charset="-78"/>
            </a:endParaRPr>
          </a:p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معنای نیاز : اختلاف بین آنچه که هست و آنچه که باید باشد.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26" y="1658002"/>
            <a:ext cx="69099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5400" dirty="0">
                <a:cs typeface="B Lotus" panose="00000400000000000000" pitchFamily="2" charset="-78"/>
              </a:rPr>
              <a:t>1_ یادگیرندگان و نیازهای آنان</a:t>
            </a:r>
            <a:endParaRPr lang="en-US" altLang="en-US" sz="5100" dirty="0"/>
          </a:p>
        </p:txBody>
      </p:sp>
    </p:spTree>
    <p:extLst>
      <p:ext uri="{BB962C8B-B14F-4D97-AF65-F5344CB8AC3E}">
        <p14:creationId xmlns:p14="http://schemas.microsoft.com/office/powerpoint/2010/main" val="311025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608" y="736954"/>
            <a:ext cx="69099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4000" dirty="0">
                <a:cs typeface="B Lotus" panose="00000400000000000000" pitchFamily="2" charset="-78"/>
              </a:rPr>
              <a:t> یادگیرندگان و نیازهای آنان</a:t>
            </a:r>
            <a:endParaRPr lang="en-US" altLang="en-US" sz="4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25D916-60D9-471B-AE0F-B53D4CEFAFF8}"/>
              </a:ext>
            </a:extLst>
          </p:cNvPr>
          <p:cNvCxnSpPr/>
          <p:nvPr/>
        </p:nvCxnSpPr>
        <p:spPr>
          <a:xfrm flipH="1">
            <a:off x="5627288" y="2041236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BEC512-DAFB-4616-A666-9AAB2C144BEE}"/>
              </a:ext>
            </a:extLst>
          </p:cNvPr>
          <p:cNvCxnSpPr/>
          <p:nvPr/>
        </p:nvCxnSpPr>
        <p:spPr>
          <a:xfrm flipH="1">
            <a:off x="5627288" y="3897744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A66193-BE65-4DA6-812E-4EF6286FEF50}"/>
              </a:ext>
            </a:extLst>
          </p:cNvPr>
          <p:cNvCxnSpPr/>
          <p:nvPr/>
        </p:nvCxnSpPr>
        <p:spPr>
          <a:xfrm flipH="1">
            <a:off x="5627288" y="5121563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0C505C-5169-4EC8-8F79-EC47E68FC6C5}"/>
              </a:ext>
            </a:extLst>
          </p:cNvPr>
          <p:cNvCxnSpPr/>
          <p:nvPr/>
        </p:nvCxnSpPr>
        <p:spPr>
          <a:xfrm flipH="1">
            <a:off x="5627288" y="5735781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91DA6C-C9F9-4339-B535-0AF939FA7B19}"/>
              </a:ext>
            </a:extLst>
          </p:cNvPr>
          <p:cNvCxnSpPr/>
          <p:nvPr/>
        </p:nvCxnSpPr>
        <p:spPr>
          <a:xfrm>
            <a:off x="6797998" y="2041236"/>
            <a:ext cx="0" cy="369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B5EDDB-A683-4689-BFBC-506BCCD44015}"/>
              </a:ext>
            </a:extLst>
          </p:cNvPr>
          <p:cNvCxnSpPr>
            <a:cxnSpLocks/>
          </p:cNvCxnSpPr>
          <p:nvPr/>
        </p:nvCxnSpPr>
        <p:spPr>
          <a:xfrm flipV="1">
            <a:off x="6797998" y="3897743"/>
            <a:ext cx="6465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EEF12F-8FB6-44BD-8F72-5C3E4A77E735}"/>
              </a:ext>
            </a:extLst>
          </p:cNvPr>
          <p:cNvSpPr txBox="1"/>
          <p:nvPr/>
        </p:nvSpPr>
        <p:spPr>
          <a:xfrm>
            <a:off x="0" y="1874982"/>
            <a:ext cx="551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Lotus" panose="00000400000000000000" pitchFamily="2" charset="-78"/>
              </a:rPr>
              <a:t>رالف و تایلر </a:t>
            </a:r>
          </a:p>
          <a:p>
            <a:pPr algn="r" rtl="1"/>
            <a:endParaRPr lang="fa-IR" sz="1800" dirty="0">
              <a:cs typeface="B Lotus" panose="00000400000000000000" pitchFamily="2" charset="-78"/>
            </a:endParaRPr>
          </a:p>
          <a:p>
            <a:pPr algn="r" rtl="1"/>
            <a:r>
              <a:rPr lang="fa-IR" sz="1800" dirty="0">
                <a:cs typeface="B Lotus" panose="00000400000000000000" pitchFamily="2" charset="-78"/>
              </a:rPr>
              <a:t>عقیده وي : اموزش و پرورش فرایند تغییر الگو های رفتاری افراد است</a:t>
            </a:r>
          </a:p>
          <a:p>
            <a:pPr algn="r" rtl="1"/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FC87D5-305A-44FE-BFB8-CEF7635D64F5}"/>
              </a:ext>
            </a:extLst>
          </p:cNvPr>
          <p:cNvSpPr txBox="1"/>
          <p:nvPr/>
        </p:nvSpPr>
        <p:spPr>
          <a:xfrm>
            <a:off x="942109" y="37038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بررسی نیاز یادگیرندگان </a:t>
            </a:r>
            <a:endParaRPr lang="en-US" b="1" dirty="0">
              <a:cs typeface="B Lotus" panose="000004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F2C81C-5E53-4F87-8ECD-9A3742BBFFB3}"/>
              </a:ext>
            </a:extLst>
          </p:cNvPr>
          <p:cNvCxnSpPr>
            <a:cxnSpLocks/>
          </p:cNvCxnSpPr>
          <p:nvPr/>
        </p:nvCxnSpPr>
        <p:spPr>
          <a:xfrm flipH="1">
            <a:off x="2057399" y="3429000"/>
            <a:ext cx="83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DAE6DC-99A2-483E-AF07-D1E432FD4A76}"/>
              </a:ext>
            </a:extLst>
          </p:cNvPr>
          <p:cNvCxnSpPr>
            <a:cxnSpLocks/>
          </p:cNvCxnSpPr>
          <p:nvPr/>
        </p:nvCxnSpPr>
        <p:spPr>
          <a:xfrm flipH="1">
            <a:off x="2057399" y="4338782"/>
            <a:ext cx="833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807216-C0F5-457B-A1B1-F17066CF6997}"/>
              </a:ext>
            </a:extLst>
          </p:cNvPr>
          <p:cNvCxnSpPr/>
          <p:nvPr/>
        </p:nvCxnSpPr>
        <p:spPr>
          <a:xfrm>
            <a:off x="2890982" y="3429000"/>
            <a:ext cx="0" cy="90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929A1D-683E-481F-B2FF-8B579F91D45B}"/>
              </a:ext>
            </a:extLst>
          </p:cNvPr>
          <p:cNvCxnSpPr/>
          <p:nvPr/>
        </p:nvCxnSpPr>
        <p:spPr>
          <a:xfrm>
            <a:off x="2890982" y="3883891"/>
            <a:ext cx="701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A23EF15-6599-424F-87BD-8989A2CD4D77}"/>
              </a:ext>
            </a:extLst>
          </p:cNvPr>
          <p:cNvSpPr txBox="1"/>
          <p:nvPr/>
        </p:nvSpPr>
        <p:spPr>
          <a:xfrm>
            <a:off x="-1" y="3246643"/>
            <a:ext cx="1916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Lotus" panose="00000400000000000000" pitchFamily="2" charset="-78"/>
              </a:rPr>
              <a:t>نیاز چیست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29AB5B-1065-4A8C-AFE4-24AD7A9894C9}"/>
              </a:ext>
            </a:extLst>
          </p:cNvPr>
          <p:cNvSpPr txBox="1"/>
          <p:nvPr/>
        </p:nvSpPr>
        <p:spPr>
          <a:xfrm>
            <a:off x="0" y="4149557"/>
            <a:ext cx="1916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Lotus" panose="00000400000000000000" pitchFamily="2" charset="-78"/>
              </a:rPr>
              <a:t>نیاز در روانشناسی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E31BA2-30BA-4490-935E-D3756B8EA10A}"/>
              </a:ext>
            </a:extLst>
          </p:cNvPr>
          <p:cNvSpPr txBox="1"/>
          <p:nvPr/>
        </p:nvSpPr>
        <p:spPr>
          <a:xfrm>
            <a:off x="3762685" y="4927657"/>
            <a:ext cx="1595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/>
              <a:t>نیاز های پرسکات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32943AC-604B-4C15-8F46-324E55693049}"/>
              </a:ext>
            </a:extLst>
          </p:cNvPr>
          <p:cNvCxnSpPr/>
          <p:nvPr/>
        </p:nvCxnSpPr>
        <p:spPr>
          <a:xfrm flipH="1">
            <a:off x="2519252" y="5121563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BAFE1D5-FA2B-474F-84A0-46E767AD8BED}"/>
              </a:ext>
            </a:extLst>
          </p:cNvPr>
          <p:cNvSpPr txBox="1"/>
          <p:nvPr/>
        </p:nvSpPr>
        <p:spPr>
          <a:xfrm>
            <a:off x="3762685" y="5551115"/>
            <a:ext cx="1595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/>
              <a:t>نیاز های مازلو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7B812F-3F7F-42A6-89AC-7DFB664109E9}"/>
              </a:ext>
            </a:extLst>
          </p:cNvPr>
          <p:cNvCxnSpPr/>
          <p:nvPr/>
        </p:nvCxnSpPr>
        <p:spPr>
          <a:xfrm flipH="1">
            <a:off x="2519252" y="5745021"/>
            <a:ext cx="1170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1021B4-ED6A-432E-8BBF-29EEE6B76848}"/>
              </a:ext>
            </a:extLst>
          </p:cNvPr>
          <p:cNvSpPr txBox="1"/>
          <p:nvPr/>
        </p:nvSpPr>
        <p:spPr>
          <a:xfrm>
            <a:off x="850950" y="4927657"/>
            <a:ext cx="1595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cs typeface="B Lotus" panose="00000400000000000000" pitchFamily="2" charset="-78"/>
              </a:rPr>
              <a:t>3 دسته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12C47F-BA88-4726-937A-941CA8035F60}"/>
              </a:ext>
            </a:extLst>
          </p:cNvPr>
          <p:cNvSpPr txBox="1"/>
          <p:nvPr/>
        </p:nvSpPr>
        <p:spPr>
          <a:xfrm>
            <a:off x="850949" y="5449389"/>
            <a:ext cx="1595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cs typeface="B Lotus" panose="00000400000000000000" pitchFamily="2" charset="-78"/>
              </a:rPr>
              <a:t>5 دسته</a:t>
            </a:r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74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B1E918D-98D0-48EF-AE33-A4E28E20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0" y="0"/>
            <a:ext cx="8757820" cy="6035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A4AA5-11EE-4E42-8B1E-12E41020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2921"/>
            <a:ext cx="9144000" cy="9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9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0215047C-F71D-401B-92A3-D8439095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419" y="27786"/>
            <a:ext cx="234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dirty="0">
                <a:cs typeface="B Lotus" panose="00000400000000000000" pitchFamily="2" charset="-78"/>
              </a:rPr>
              <a:t>یادگیرندگان و نیازهای آنان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2357C-94E2-46C1-8D62-236621301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54437"/>
            <a:ext cx="6858000" cy="2246168"/>
          </a:xfrm>
        </p:spPr>
        <p:txBody>
          <a:bodyPr>
            <a:normAutofit/>
          </a:bodyPr>
          <a:lstStyle/>
          <a:p>
            <a:pPr algn="r" rtl="1"/>
            <a:r>
              <a:rPr lang="fa-IR" altLang="en-US" sz="2400" dirty="0">
                <a:cs typeface="B Lotus" panose="00000400000000000000" pitchFamily="2" charset="-78"/>
              </a:rPr>
              <a:t>مطالعه نیازهای کودکان موجب شناخت  نیازهای ارضاء نشده میشود و همچنین سبب می شود نقش یاری مدرسه به کودکان در تأمین نیازهایشان مشخص گردد و همین امر ممکن است به تعیین یک سلسله هدف های آموزش و پرورشی بیانجامد</a:t>
            </a:r>
            <a:r>
              <a:rPr lang="en-US" altLang="en-US" sz="2400" dirty="0">
                <a:cs typeface="B Lotus" panose="00000400000000000000" pitchFamily="2" charset="-78"/>
              </a:rPr>
              <a:t>.</a:t>
            </a:r>
            <a:endParaRPr lang="en-US" sz="2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525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0215047C-F71D-401B-92A3-D8439095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419" y="9313"/>
            <a:ext cx="234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dirty="0">
                <a:cs typeface="B Lotus" panose="00000400000000000000" pitchFamily="2" charset="-78"/>
              </a:rPr>
              <a:t>یادگیرندگان و نیازهای آنان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2357C-94E2-46C1-8D62-236621301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37564"/>
            <a:ext cx="6858000" cy="224616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1-نیاز های فیزیو لوژیک (غذا ، آب)</a:t>
            </a:r>
          </a:p>
          <a:p>
            <a:pPr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2-نیاز های اجتماعی (نياز به محبت  تعلق خاطر)</a:t>
            </a:r>
          </a:p>
          <a:p>
            <a:pPr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3- نیازهای تکاملی ( نیاز به چیزهای بزرگتر و ماورای خود)</a:t>
            </a:r>
            <a:endParaRPr lang="en-US" altLang="en-US" sz="2400" dirty="0">
              <a:cs typeface="B Lotus" panose="00000400000000000000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744E61-E81C-403F-82D1-1606231125AB}"/>
              </a:ext>
            </a:extLst>
          </p:cNvPr>
          <p:cNvSpPr txBox="1">
            <a:spLocks noChangeArrowheads="1"/>
          </p:cNvSpPr>
          <p:nvPr/>
        </p:nvSpPr>
        <p:spPr>
          <a:xfrm>
            <a:off x="1512420" y="1422256"/>
            <a:ext cx="63281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en-US" sz="4200" dirty="0">
                <a:cs typeface="B Lotus" panose="00000400000000000000" pitchFamily="2" charset="-78"/>
              </a:rPr>
              <a:t>طبقه بندی نیازها از طریق پرسکارت</a:t>
            </a:r>
            <a:endParaRPr lang="en-US" altLang="en-US" sz="42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88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5"/>
            <a:ext cx="6858000" cy="2618509"/>
          </a:xfrm>
        </p:spPr>
        <p:txBody>
          <a:bodyPr>
            <a:normAutofit fontScale="62500" lnSpcReduction="20000"/>
          </a:bodyPr>
          <a:lstStyle/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dirty="0">
                <a:cs typeface="B Lotus" panose="00000400000000000000" pitchFamily="2" charset="-78"/>
              </a:rPr>
              <a:t>1- نیازهای فیزیولوژیک (آب و000)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dirty="0">
                <a:cs typeface="B Lotus" panose="00000400000000000000" pitchFamily="2" charset="-78"/>
              </a:rPr>
              <a:t>2- نیازهای ایمنی (محافظت از خود 000)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dirty="0">
                <a:cs typeface="B Lotus" panose="00000400000000000000" pitchFamily="2" charset="-78"/>
              </a:rPr>
              <a:t>3- نیازهای اجتماعی (تعلق به گروه و 000)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dirty="0">
                <a:cs typeface="B Lotus" panose="00000400000000000000" pitchFamily="2" charset="-78"/>
              </a:rPr>
              <a:t>4- نیازهای احترام (شهرت و 000)</a:t>
            </a: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dirty="0">
                <a:cs typeface="B Lotus" panose="00000400000000000000" pitchFamily="2" charset="-78"/>
              </a:rPr>
              <a:t>5- نیازهای تحقق ذات </a:t>
            </a:r>
            <a:endParaRPr lang="en-US" altLang="en-US" dirty="0">
              <a:cs typeface="B Lotus" panose="00000400000000000000" pitchFamily="2" charset="-78"/>
            </a:endParaRPr>
          </a:p>
          <a:p>
            <a:pPr rtl="1">
              <a:lnSpc>
                <a:spcPct val="140000"/>
              </a:lnSpc>
              <a:spcAft>
                <a:spcPct val="40000"/>
              </a:spcAft>
            </a:pPr>
            <a:endParaRPr lang="fa-IR" altLang="en-US" dirty="0">
              <a:cs typeface="B Lotus" panose="00000400000000000000" pitchFamily="2" charset="-78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26" y="1658005"/>
            <a:ext cx="6909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3600" dirty="0">
                <a:cs typeface="B Lotus" panose="00000400000000000000" pitchFamily="2" charset="-78"/>
              </a:rPr>
              <a:t>طبقه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3600" dirty="0">
                <a:cs typeface="B Lotus" panose="00000400000000000000" pitchFamily="2" charset="-78"/>
              </a:rPr>
              <a:t>بندی نیازها از نظر مازلو</a:t>
            </a:r>
            <a:endParaRPr lang="en-US" altLang="en-US" sz="3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622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0215047C-F71D-401B-92A3-D8439095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419" y="9313"/>
            <a:ext cx="234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dirty="0">
                <a:cs typeface="B Lotus" panose="00000400000000000000" pitchFamily="2" charset="-78"/>
              </a:rPr>
              <a:t>یادگیرندگان و نیازهای آنان</a:t>
            </a: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744E61-E81C-403F-82D1-1606231125AB}"/>
              </a:ext>
            </a:extLst>
          </p:cNvPr>
          <p:cNvSpPr txBox="1">
            <a:spLocks noChangeArrowheads="1"/>
          </p:cNvSpPr>
          <p:nvPr/>
        </p:nvSpPr>
        <p:spPr>
          <a:xfrm>
            <a:off x="1512420" y="1422256"/>
            <a:ext cx="6328172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200" dirty="0">
              <a:cs typeface="B Lotus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86FB7D-0A5D-40EE-BE95-908F60C1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545" y="908594"/>
            <a:ext cx="7513455" cy="47548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15EFAF-C6DA-4AD2-9100-F759B17E784E}"/>
              </a:ext>
            </a:extLst>
          </p:cNvPr>
          <p:cNvSpPr/>
          <p:nvPr/>
        </p:nvSpPr>
        <p:spPr>
          <a:xfrm>
            <a:off x="0" y="1576137"/>
            <a:ext cx="1696453" cy="408733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DAE88-115D-49C6-96C6-6EB70B176D2E}"/>
              </a:ext>
            </a:extLst>
          </p:cNvPr>
          <p:cNvSpPr txBox="1"/>
          <p:nvPr/>
        </p:nvSpPr>
        <p:spPr>
          <a:xfrm>
            <a:off x="-65908" y="3007895"/>
            <a:ext cx="169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Lotus" panose="00000400000000000000" pitchFamily="2" charset="-78"/>
              </a:rPr>
              <a:t>(تحقق ذات)</a:t>
            </a:r>
            <a:endParaRPr lang="en-US" sz="2000" dirty="0">
              <a:cs typeface="B Lotus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388E37-4D79-4725-992B-307F1122ACF2}"/>
              </a:ext>
            </a:extLst>
          </p:cNvPr>
          <p:cNvSpPr txBox="1"/>
          <p:nvPr/>
        </p:nvSpPr>
        <p:spPr>
          <a:xfrm>
            <a:off x="-32954" y="3591732"/>
            <a:ext cx="169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Lotus" panose="00000400000000000000" pitchFamily="2" charset="-78"/>
              </a:rPr>
              <a:t>(شخصي)</a:t>
            </a:r>
            <a:endParaRPr lang="en-US" sz="2000" dirty="0">
              <a:cs typeface="B Lotus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555B3-2BE8-400A-B09F-183C50D25393}"/>
              </a:ext>
            </a:extLst>
          </p:cNvPr>
          <p:cNvSpPr txBox="1"/>
          <p:nvPr/>
        </p:nvSpPr>
        <p:spPr>
          <a:xfrm>
            <a:off x="0" y="4171559"/>
            <a:ext cx="169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Lotus" panose="00000400000000000000" pitchFamily="2" charset="-78"/>
              </a:rPr>
              <a:t>(اجتماعي)</a:t>
            </a:r>
            <a:endParaRPr lang="en-US" sz="20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606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4"/>
            <a:ext cx="6858000" cy="2285351"/>
          </a:xfrm>
        </p:spPr>
        <p:txBody>
          <a:bodyPr>
            <a:normAutofit fontScale="92500"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انقلاب صنعتی وپيشرفت علوم و تكنولوژي تمامي نهاد هاي دوره كشاورزي و شيوه زندگي انسان ها را دگرگون ساخت.از يك طرف نظام اجتماعی یک پارچه ایجاد کرد که دارای تکنولوژی های خاص ، نهادهای اجتماعی و وسایل ارتباطی ویژه خود بود که به یکدیگر مرتبط بودند.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26" y="1658004"/>
            <a:ext cx="690995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4500" dirty="0">
                <a:cs typeface="B Lotus" panose="00000400000000000000" pitchFamily="2" charset="-78"/>
              </a:rPr>
              <a:t>2_تغییرات و نیازهای جامعه</a:t>
            </a:r>
            <a:endParaRPr lang="en-US" altLang="en-US" sz="4500" dirty="0"/>
          </a:p>
        </p:txBody>
      </p:sp>
    </p:spTree>
    <p:extLst>
      <p:ext uri="{BB962C8B-B14F-4D97-AF65-F5344CB8AC3E}">
        <p14:creationId xmlns:p14="http://schemas.microsoft.com/office/powerpoint/2010/main" val="25196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61F3-E0BA-49EF-B5DA-1AAD8A96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68633"/>
            <a:ext cx="6858000" cy="602781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Lotus" panose="00000400000000000000" pitchFamily="2" charset="-78"/>
              </a:rPr>
              <a:t>مقدمه</a:t>
            </a:r>
            <a:endParaRPr lang="en-US" dirty="0">
              <a:cs typeface="B Lotus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36B3E-AAE0-4B0A-9029-39F26BDB1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82147"/>
            <a:ext cx="6858000" cy="2218459"/>
          </a:xfrm>
        </p:spPr>
        <p:txBody>
          <a:bodyPr>
            <a:normAutofit/>
          </a:bodyPr>
          <a:lstStyle/>
          <a:p>
            <a:pPr rtl="1"/>
            <a:r>
              <a:rPr lang="fa-IR" altLang="en-US" sz="2400" dirty="0">
                <a:ln w="0"/>
                <a:cs typeface="B Lotus" panose="00000400000000000000" pitchFamily="2" charset="-78"/>
              </a:rPr>
              <a:t>هدف ها در تعیین و هماهنگ ساختن برنامه ها و فعالیت های آموزش و پرورش ، مشخص کردن راه  و روشهای آموزش به ارزشیابی از برنامه ها ، کار و کوشش معلم و شاگرد و میزان پیشرفت نقش اساسی دارند. </a:t>
            </a:r>
          </a:p>
          <a:p>
            <a:pPr rtl="1"/>
            <a:endParaRPr lang="en-US" sz="2400" dirty="0">
              <a:ln w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020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8BECE1-341E-4D11-A918-144661030A65}"/>
              </a:ext>
            </a:extLst>
          </p:cNvPr>
          <p:cNvSpPr txBox="1"/>
          <p:nvPr/>
        </p:nvSpPr>
        <p:spPr>
          <a:xfrm>
            <a:off x="7310582" y="44450"/>
            <a:ext cx="2133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350" b="1" dirty="0">
                <a:cs typeface="B Lotus" panose="00000400000000000000" pitchFamily="2" charset="-78"/>
              </a:rPr>
              <a:t>تغییرات و نیازهای جامعه</a:t>
            </a:r>
            <a:endParaRPr lang="en-US" alt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CF11A-D0B9-447C-9363-2DFEB89857A5}"/>
              </a:ext>
            </a:extLst>
          </p:cNvPr>
          <p:cNvSpPr txBox="1"/>
          <p:nvPr/>
        </p:nvSpPr>
        <p:spPr>
          <a:xfrm>
            <a:off x="891024" y="2097099"/>
            <a:ext cx="7361959" cy="2686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40000"/>
              </a:lnSpc>
              <a:spcAft>
                <a:spcPct val="40000"/>
              </a:spcAft>
            </a:pPr>
            <a:endParaRPr lang="fa-IR" altLang="en-US" sz="2100" dirty="0">
              <a:cs typeface="B Lotus" panose="00000400000000000000" pitchFamily="2" charset="-78"/>
            </a:endParaRPr>
          </a:p>
          <a:p>
            <a:pPr algn="ct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نیازهای جوامع برای مقابله با تغییرات و یا تحمل ضربات کوبیده آن پیش بینی میشود و آنها را مبنای هدف ها و برنامه های آموزش و پرورش قرار دهند.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</a:p>
          <a:p>
            <a:pPr algn="ctr" rtl="1"/>
            <a:endParaRPr lang="en-US" altLang="en-US" dirty="0">
              <a:cs typeface="B Lotus" panose="00000400000000000000" pitchFamily="2" charset="-78"/>
            </a:endParaRPr>
          </a:p>
          <a:p>
            <a:pPr algn="ctr" rtl="1">
              <a:spcBef>
                <a:spcPct val="50000"/>
              </a:spcBef>
            </a:pPr>
            <a:endParaRPr lang="en-US" altLang="en-US" sz="2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00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07E82B-2B66-4001-BBA6-15D54199CC6B}"/>
              </a:ext>
            </a:extLst>
          </p:cNvPr>
          <p:cNvSpPr txBox="1"/>
          <p:nvPr/>
        </p:nvSpPr>
        <p:spPr>
          <a:xfrm>
            <a:off x="1137528" y="2064313"/>
            <a:ext cx="6868944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  <a:spcBef>
                <a:spcPct val="50000"/>
              </a:spcBef>
              <a:spcAft>
                <a:spcPct val="4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 مدارس نه تنها باید نسلی تربیت کنند که هم به مسائل زندگی خود آگاهی داشته باشند و هم دارای مهارتهای لازم برای مقابله با آنها ، بلکه باید نسلی آینده نگر بار آورند که با پیش بینی مشکلات احتمالی زندگی آینده ، خود را به معلومات و دانش ومهارت ها و شيوه هاي رفتارلازم برای زیستن در جهان آینده تجهیز کند</a:t>
            </a:r>
            <a:endParaRPr lang="en-US" altLang="en-US" sz="2100" dirty="0">
              <a:cs typeface="B Lotus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B0077-0FAF-4DE5-BCC3-78C02493177D}"/>
              </a:ext>
            </a:extLst>
          </p:cNvPr>
          <p:cNvSpPr txBox="1"/>
          <p:nvPr/>
        </p:nvSpPr>
        <p:spPr>
          <a:xfrm>
            <a:off x="7310582" y="44450"/>
            <a:ext cx="21336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350" b="1" dirty="0">
                <a:cs typeface="B Lotus" panose="00000400000000000000" pitchFamily="2" charset="-78"/>
              </a:rPr>
              <a:t>تغییرات و نیازهای جامعه</a:t>
            </a:r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409666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626FAE-6E52-4E31-85E4-F965665C82F6}"/>
              </a:ext>
            </a:extLst>
          </p:cNvPr>
          <p:cNvSpPr txBox="1">
            <a:spLocks noChangeArrowheads="1"/>
          </p:cNvSpPr>
          <p:nvPr/>
        </p:nvSpPr>
        <p:spPr>
          <a:xfrm>
            <a:off x="994175" y="1429183"/>
            <a:ext cx="7155656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altLang="en-US" sz="3450" dirty="0">
                <a:cs typeface="B Lotus" panose="00000400000000000000" pitchFamily="2" charset="-78"/>
              </a:rPr>
              <a:t>3_اصحاب علم و نویسندگان کتابهای درسی</a:t>
            </a:r>
            <a:endParaRPr lang="en-US" altLang="en-US" sz="345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EB010-68AE-47F1-9432-F9560C487E6F}"/>
              </a:ext>
            </a:extLst>
          </p:cNvPr>
          <p:cNvSpPr txBox="1"/>
          <p:nvPr/>
        </p:nvSpPr>
        <p:spPr>
          <a:xfrm>
            <a:off x="1729095" y="2611000"/>
            <a:ext cx="5564828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معمولی ترین منبع تعیین هدف ها برای آموزش و پرورش هستند.كتاب هاي درس، حتی مواد و موضوعات درسی که برای تدریس تدوین و تنظیم می شوند منعکس کننده نظریات و تصورات آنان در مورد هدف هاي آموزش و پرورش می باشند </a:t>
            </a:r>
          </a:p>
        </p:txBody>
      </p:sp>
    </p:spTree>
    <p:extLst>
      <p:ext uri="{BB962C8B-B14F-4D97-AF65-F5344CB8AC3E}">
        <p14:creationId xmlns:p14="http://schemas.microsoft.com/office/powerpoint/2010/main" val="422638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5EB010-68AE-47F1-9432-F9560C487E6F}"/>
              </a:ext>
            </a:extLst>
          </p:cNvPr>
          <p:cNvSpPr txBox="1"/>
          <p:nvPr/>
        </p:nvSpPr>
        <p:spPr>
          <a:xfrm>
            <a:off x="1333605" y="2289990"/>
            <a:ext cx="6476797" cy="232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  <a:spcBef>
                <a:spcPct val="50000"/>
              </a:spcBef>
              <a:spcAft>
                <a:spcPct val="4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انفورماتیک و توسعه ارتباط ، به كار گرفتن رايانه ها و همه آنهايي كه برشمرديم ، عواملی هستند که برای متخصصان مواد درسی و نویسندگان کتب درسی امکانات بی شماری فراهم می آورند تا هدف های آموزش و پرورش را یکبار دیگر با توجه به پیشرفت سریع علوم و نیاز کودکان ونوجوانان و مردان و زنان آینده کشور، براي آنها تعریف و تصریح کنند.</a:t>
            </a:r>
            <a:endParaRPr lang="en-US" altLang="en-US" sz="2100" dirty="0">
              <a:cs typeface="B Lotus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1128F-1462-4C2D-8EB1-95F963A09830}"/>
              </a:ext>
            </a:extLst>
          </p:cNvPr>
          <p:cNvSpPr txBox="1"/>
          <p:nvPr/>
        </p:nvSpPr>
        <p:spPr>
          <a:xfrm>
            <a:off x="6872591" y="16742"/>
            <a:ext cx="24792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fa-IR" altLang="en-US" sz="1350" dirty="0">
                <a:cs typeface="B Lotus" panose="00000400000000000000" pitchFamily="2" charset="-78"/>
              </a:rPr>
              <a:t>اصحاب علم و نویسندگان کتابهای درسی</a:t>
            </a:r>
            <a:endParaRPr lang="en-US" altLang="en-US" sz="135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18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1- فلسفه آموزش و پرورش </a:t>
            </a:r>
          </a:p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2- روانشناسی پرورشي و يادگيري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289" y="1727273"/>
            <a:ext cx="58414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33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3300" dirty="0">
                <a:cs typeface="B Lotus" panose="00000400000000000000" pitchFamily="2" charset="-78"/>
              </a:rPr>
              <a:t>ها</a:t>
            </a:r>
            <a:r>
              <a:rPr lang="fa-IR" altLang="en-US" sz="3300" dirty="0"/>
              <a:t> </a:t>
            </a:r>
            <a:br>
              <a:rPr lang="fa-IR" altLang="en-US" sz="3300" dirty="0"/>
            </a:b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val="368895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فلسفه آموزش و پرورش و فلسفه اجتماعی هر جامعه ای ، تعیین کننده نوع هدف های آموزش و پرورش آن جامعه است.</a:t>
            </a:r>
            <a:endParaRPr lang="fa-IR" altLang="en-US" sz="2100" dirty="0">
              <a:cs typeface="B Lotus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C5DC-3E00-4571-9988-281AF9F27477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4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1400" dirty="0">
                <a:cs typeface="B Lotus" panose="00000400000000000000" pitchFamily="2" charset="-78"/>
              </a:rPr>
              <a:t>ها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2235200" y="1348783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2800" dirty="0">
                <a:cs typeface="B Lotus" panose="00000400000000000000" pitchFamily="2" charset="-78"/>
              </a:rPr>
              <a:t>1_ فلسفه آموزش و پرورش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39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فلسفه اجتماعی مجموعه ای از عقاید و نظام ارزشی جهان بینی مشترک یک قوم و ملتی است که آن را در زمینه های فرهنگی ، هنری ، تربیتی </a:t>
            </a:r>
            <a:r>
              <a:rPr lang="fa-IR" altLang="en-US" dirty="0">
                <a:cs typeface="B Lotus" panose="00000400000000000000" pitchFamily="2" charset="-78"/>
              </a:rPr>
              <a:t>، اخلاقی و غیره اعمال می کنند.</a:t>
            </a:r>
            <a:endParaRPr lang="fa-IR" altLang="en-US" sz="2100" dirty="0">
              <a:cs typeface="B Lotus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C5DC-3E00-4571-9988-281AF9F27477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4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1400" dirty="0">
                <a:cs typeface="B Lotus" panose="00000400000000000000" pitchFamily="2" charset="-78"/>
              </a:rPr>
              <a:t>ها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2235200" y="1348783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2800" dirty="0">
                <a:cs typeface="B Lotus" panose="00000400000000000000" pitchFamily="2" charset="-78"/>
              </a:rPr>
              <a:t>1_ فلسفه آموزش و پرورش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  <a:endParaRPr lang="en-US" sz="2800" dirty="0">
              <a:cs typeface="B Lotus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5C6C4-A450-4B41-BC24-9F2CB976A8CE}"/>
              </a:ext>
            </a:extLst>
          </p:cNvPr>
          <p:cNvSpPr txBox="1"/>
          <p:nvPr/>
        </p:nvSpPr>
        <p:spPr>
          <a:xfrm>
            <a:off x="1207655" y="4800600"/>
            <a:ext cx="699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cs typeface="B Lotus" panose="00000400000000000000" pitchFamily="2" charset="-78"/>
              </a:rPr>
              <a:t>وجود فلسفه اجتماعی باعث وحدت اجتماعی و ضامن رشد و ادامه حیات آن است.</a:t>
            </a:r>
            <a:endParaRPr lang="en-US" sz="20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68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059708"/>
            <a:ext cx="7289800" cy="4781549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فلسفه آموزش و پرورش به عنوان ملاک گزینش هدفها به ارزشهای زیر اهمیت بسزایی   می دهد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1- بازشناسی  اهمیت فرد به عنوان یک انسان بدون توجه به نژاد و غیره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2-شرکت در فعالیتهای جامعه برای هدف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endParaRPr lang="fa-IR" altLang="en-US" sz="18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3- ترغیب مردم به انعطاف پذیری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4-ایمان داشتن به هوش و استعداد آدمی به عنوان وسیله ای برای مقابله با مشکلات </a:t>
            </a:r>
            <a:endParaRPr lang="en-US" altLang="en-US" sz="18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endParaRPr lang="en-US" altLang="en-US" sz="1800" dirty="0">
              <a:cs typeface="B Lotus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C5DC-3E00-4571-9988-281AF9F27477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4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1400" dirty="0">
                <a:cs typeface="B Lotus" panose="00000400000000000000" pitchFamily="2" charset="-78"/>
              </a:rPr>
              <a:t>ها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2235200" y="1348783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2800" dirty="0">
                <a:cs typeface="B Lotus" panose="00000400000000000000" pitchFamily="2" charset="-78"/>
              </a:rPr>
              <a:t>1_ فلسفه آموزش و پرورش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041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059708"/>
            <a:ext cx="7289800" cy="4781549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فلسفه آموزش و پرورش به عنوان ملاک گزینش هدفها به ارزشهای زیر اهمیت بسزایی   می دهد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1- بازشناسی  اهمیت فرد به عنوان یک انسان بدون توجه به نژاد و غیره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2-شرکت در فعالیتهای جامعه برای هدف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3- ترغیب مردم به انعطاف پذیری </a:t>
            </a: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4-ایمان داشتن به هوش و استعداد آدمی به عنوان وسیله ای برای مقابله با مشکلات </a:t>
            </a:r>
            <a:endParaRPr lang="en-US" altLang="en-US" sz="18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 </a:t>
            </a:r>
            <a:r>
              <a:rPr lang="fa-IR" altLang="en-US" sz="1800" b="1" dirty="0">
                <a:cs typeface="B Lotus" panose="00000400000000000000" pitchFamily="2" charset="-78"/>
              </a:rPr>
              <a:t>هدف</a:t>
            </a:r>
            <a:r>
              <a:rPr lang="fa-IR" altLang="en-US" sz="1000" b="1" dirty="0">
                <a:cs typeface="B Lotus" panose="00000400000000000000" pitchFamily="2" charset="-78"/>
              </a:rPr>
              <a:t> </a:t>
            </a:r>
            <a:r>
              <a:rPr lang="fa-IR" altLang="en-US" sz="1800" b="1" dirty="0">
                <a:cs typeface="B Lotus" panose="00000400000000000000" pitchFamily="2" charset="-78"/>
              </a:rPr>
              <a:t>های که با ارزشهای مطرح شده سازگار باشند در فهرست  هدفهای آموزش و</a:t>
            </a:r>
            <a:r>
              <a:rPr lang="fa-IR" altLang="en-US" sz="1800" b="1" baseline="0" dirty="0">
                <a:cs typeface="B Lotus" panose="00000400000000000000" pitchFamily="2" charset="-78"/>
              </a:rPr>
              <a:t> </a:t>
            </a:r>
            <a:r>
              <a:rPr lang="fa-IR" altLang="en-US" sz="1800" b="1" dirty="0">
                <a:cs typeface="B Lotus" panose="00000400000000000000" pitchFamily="2" charset="-78"/>
              </a:rPr>
              <a:t>پرورش گنجانده می شوند و گرنه در غیر اینصورت حذف می شوند</a:t>
            </a:r>
            <a:r>
              <a:rPr lang="fa-IR" altLang="en-US" sz="1600" b="1" dirty="0">
                <a:cs typeface="B Lotus" panose="00000400000000000000" pitchFamily="2" charset="-78"/>
              </a:rPr>
              <a:t> </a:t>
            </a:r>
            <a:endParaRPr lang="en-US" altLang="en-US" sz="1600" b="1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endParaRPr lang="fa-IR" altLang="en-US" sz="1800" b="1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40000"/>
              </a:spcAft>
            </a:pPr>
            <a:endParaRPr lang="en-US" altLang="en-US" sz="1800" dirty="0">
              <a:cs typeface="B Lotus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C5DC-3E00-4571-9988-281AF9F27477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4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1400" dirty="0">
                <a:cs typeface="B Lotus" panose="00000400000000000000" pitchFamily="2" charset="-78"/>
              </a:rPr>
              <a:t>ها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2235200" y="1348783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2800" dirty="0">
                <a:cs typeface="B Lotus" panose="00000400000000000000" pitchFamily="2" charset="-78"/>
              </a:rPr>
              <a:t>1_ فلسفه آموزش و پرورش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91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059708"/>
            <a:ext cx="7289800" cy="4781549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</a:pPr>
            <a:r>
              <a:rPr lang="fa-IR" altLang="en-US" sz="1800" dirty="0">
                <a:cs typeface="B Lotus" panose="00000400000000000000" pitchFamily="2" charset="-78"/>
              </a:rPr>
              <a:t>روانشناسی یادگیری در باره امکان تغییرات در افراد آدمی ، شرایط لازم برای یادگیری ، طول و مدت زمان لازم برای رسیدن به هدفهای ویژه ای که به تاکید وتکرار نیاز دارند ، در مورد تجارب یادگیری که دارای بازده متعددی هستند ، یادگیری هایی که با یکدیگر مرتبط و هماهنگ باشند و همدیگر را تقویت </a:t>
            </a:r>
          </a:p>
          <a:p>
            <a:pPr algn="justLow" rtl="1">
              <a:lnSpc>
                <a:spcPct val="140000"/>
              </a:lnSpc>
            </a:pPr>
            <a:r>
              <a:rPr lang="fa-IR" altLang="en-US" sz="1800" dirty="0">
                <a:cs typeface="B Lotus" panose="00000400000000000000" pitchFamily="2" charset="-78"/>
              </a:rPr>
              <a:t>کنند، همچنین ، درباره انواع نظریه های یادگیری ، مثلا ، یادگیری از راه  «تعمیم» یادگیری از راه محرک _ پاسخ ، یادگیری شرطی و غیره اطلاعات مفیدی در اختیار ما می گذارد که هر کدام در تعیین انواع هدف های ویژه نقش دارند.</a:t>
            </a:r>
            <a:endParaRPr lang="en-US" altLang="en-US" sz="2800" dirty="0">
              <a:cs typeface="B Lotus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C5DC-3E00-4571-9988-281AF9F27477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1400" dirty="0">
                <a:cs typeface="B Lotus" panose="00000400000000000000" pitchFamily="2" charset="-78"/>
              </a:rPr>
              <a:t>ملاک های گزینش هدف</a:t>
            </a:r>
            <a:r>
              <a:rPr lang="fa-IR" altLang="en-US" sz="100" dirty="0">
                <a:cs typeface="B Lotus" panose="00000400000000000000" pitchFamily="2" charset="-78"/>
              </a:rPr>
              <a:t> </a:t>
            </a:r>
            <a:r>
              <a:rPr lang="fa-IR" altLang="en-US" sz="1400" dirty="0">
                <a:cs typeface="B Lotus" panose="00000400000000000000" pitchFamily="2" charset="-78"/>
              </a:rPr>
              <a:t>ها</a:t>
            </a:r>
            <a:r>
              <a:rPr lang="fa-IR" altLang="en-US" sz="1400" dirty="0"/>
              <a:t> </a:t>
            </a:r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2235200" y="1348783"/>
            <a:ext cx="467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2800" dirty="0">
                <a:solidFill>
                  <a:schemeClr val="tx1"/>
                </a:solidFill>
                <a:cs typeface="B Lotus" panose="00000400000000000000" pitchFamily="2" charset="-78"/>
              </a:rPr>
              <a:t>2- روان شناسی پرورش و یادگیری </a:t>
            </a:r>
            <a:endParaRPr lang="en-US" sz="28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980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796F9F-CF50-48FD-9D25-DF6AAE824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8402"/>
            <a:ext cx="6858000" cy="1676399"/>
          </a:xfrm>
        </p:spPr>
        <p:txBody>
          <a:bodyPr>
            <a:normAutofit/>
          </a:bodyPr>
          <a:lstStyle/>
          <a:p>
            <a:r>
              <a:rPr lang="fa-IR" altLang="en-US" sz="2400" dirty="0">
                <a:ln w="0"/>
                <a:cs typeface="B Lotus" panose="00000400000000000000" pitchFamily="2" charset="-78"/>
              </a:rPr>
              <a:t>تعیین هدف های آموزش و پرورش از این جهت پیچیده است که هر کس مقصود و انتظاراتی را که از آموزش و پرورش دارد به عنوان هدف  آموزش و پرورش مطرح می کند</a:t>
            </a:r>
          </a:p>
          <a:p>
            <a:endParaRPr lang="en-US" sz="2400" dirty="0">
              <a:ln w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78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2946399"/>
            <a:ext cx="7289800" cy="4781549"/>
          </a:xfrm>
        </p:spPr>
        <p:txBody>
          <a:bodyPr>
            <a:normAutofit/>
          </a:bodyPr>
          <a:lstStyle/>
          <a:p>
            <a:pPr rtl="1">
              <a:lnSpc>
                <a:spcPct val="140000"/>
              </a:lnSpc>
              <a:spcAft>
                <a:spcPct val="30000"/>
              </a:spcAft>
            </a:pPr>
            <a:endParaRPr lang="fa-IR" altLang="en-US" sz="18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 هر کشوری مطابق با فلسفه اجتماعی ، جهان بینی خود احتیاجات جامعه و انتظاراتی که از شاگردان دارند هدفهای آموزش و پرورش را تعیین و تصریح می کند .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en-US" altLang="en-US" sz="1800" dirty="0">
              <a:cs typeface="B Lotus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5430-018E-428D-999E-2D05CEC5FA9D}"/>
              </a:ext>
            </a:extLst>
          </p:cNvPr>
          <p:cNvSpPr txBox="1"/>
          <p:nvPr/>
        </p:nvSpPr>
        <p:spPr>
          <a:xfrm>
            <a:off x="1722582" y="1459892"/>
            <a:ext cx="5698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4000" dirty="0">
                <a:cs typeface="B Lotus" panose="00000400000000000000" pitchFamily="2" charset="-78"/>
              </a:rPr>
              <a:t>اصول هدفهای آموزش و پرورش</a:t>
            </a:r>
            <a:endParaRPr lang="en-US" sz="40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215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1874980"/>
            <a:ext cx="7289800" cy="4781549"/>
          </a:xfrm>
        </p:spPr>
        <p:txBody>
          <a:bodyPr>
            <a:normAutofit/>
          </a:bodyPr>
          <a:lstStyle/>
          <a:p>
            <a:pPr rtl="1">
              <a:lnSpc>
                <a:spcPct val="140000"/>
              </a:lnSpc>
              <a:spcAft>
                <a:spcPct val="30000"/>
              </a:spcAft>
            </a:pPr>
            <a:endParaRPr lang="fa-IR" altLang="en-US" sz="24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 اصول هدفهای آموزش و پرورش تا حدودی جنبه ثابت و اساسی دارند و تقریبا مورد پذیرش دانشمندان تعلیم و تربیت و اهل فن می باشند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en-US" altLang="en-US" sz="240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B74F2-2636-40D6-98D7-68ACAE14E30D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1400" b="1" dirty="0">
                <a:cs typeface="B Lotus" panose="00000400000000000000" pitchFamily="2" charset="-78"/>
              </a:rPr>
              <a:t>اصول هدفهای آموزش و پرورش</a:t>
            </a:r>
            <a:endParaRPr lang="en-US" sz="1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611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1773380"/>
            <a:ext cx="7289800" cy="4781549"/>
          </a:xfrm>
        </p:spPr>
        <p:txBody>
          <a:bodyPr>
            <a:normAutofit/>
          </a:bodyPr>
          <a:lstStyle/>
          <a:p>
            <a:pPr algn="r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1)</a:t>
            </a:r>
            <a:r>
              <a:rPr lang="fa-IR" altLang="en-US" sz="2400" baseline="0" dirty="0">
                <a:cs typeface="B Lotus" panose="00000400000000000000" pitchFamily="2" charset="-78"/>
              </a:rPr>
              <a:t> </a:t>
            </a:r>
            <a:r>
              <a:rPr lang="fa-IR" altLang="en-US" sz="2400" dirty="0">
                <a:cs typeface="B Lotus" panose="00000400000000000000" pitchFamily="2" charset="-78"/>
              </a:rPr>
              <a:t>اصل تأمین رشد زیستی و سازگاری موجود انسانی در برابر محیط طبیعی و انجام دادن وظایف حیات </a:t>
            </a:r>
          </a:p>
          <a:p>
            <a:pPr algn="r" rtl="1">
              <a:lnSpc>
                <a:spcPct val="140000"/>
              </a:lnSpc>
              <a:spcAft>
                <a:spcPct val="30000"/>
              </a:spcAft>
            </a:pPr>
            <a:endParaRPr lang="fa-IR" altLang="en-US" sz="1000" dirty="0">
              <a:cs typeface="B Lotus" panose="00000400000000000000" pitchFamily="2" charset="-78"/>
            </a:endParaRPr>
          </a:p>
          <a:p>
            <a:pPr algn="r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2) اصل موقعیت اجتماعی و شغلی </a:t>
            </a:r>
          </a:p>
          <a:p>
            <a:pPr algn="r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هدف مهم آموزش و پرورش یاری به شخص جهت کسب فن و دانش برای زندگی در محیط اجتماعی </a:t>
            </a:r>
            <a:endParaRPr lang="en-US" altLang="en-US" sz="240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B74F2-2636-40D6-98D7-68ACAE14E30D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1400" b="1" dirty="0">
                <a:cs typeface="B Lotus" panose="00000400000000000000" pitchFamily="2" charset="-78"/>
              </a:rPr>
              <a:t>اصول هدفهای آموزش و پرورش</a:t>
            </a:r>
            <a:endParaRPr lang="en-US" sz="1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163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1542474"/>
            <a:ext cx="7289800" cy="5012456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dirty="0">
                <a:cs typeface="B Lotus" panose="00000400000000000000" pitchFamily="2" charset="-78"/>
              </a:rPr>
              <a:t>3) اصل آشنایی و اشتراک در تمدن انسانی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هدف آموزش و پرورش آماده کردن افراد برای شناخت اندیشه ها و افکار مطلوب و بطور کلی ارزشهای انسانی و 000میباشد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fa-IR" altLang="en-US" sz="80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dirty="0">
                <a:cs typeface="B Lotus" panose="00000400000000000000" pitchFamily="2" charset="-78"/>
              </a:rPr>
              <a:t>4) اصل توجه به استعداد ها و شخصیت فردی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1800" dirty="0">
                <a:cs typeface="B Lotus" panose="00000400000000000000" pitchFamily="2" charset="-78"/>
              </a:rPr>
              <a:t>تهیه تدارک و وسایل لازم برای آشکار نمودن علایق و استعدادهای دانش آموزان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fa-IR" altLang="en-US" sz="180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B74F2-2636-40D6-98D7-68ACAE14E30D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1400" b="1" dirty="0">
                <a:cs typeface="B Lotus" panose="00000400000000000000" pitchFamily="2" charset="-78"/>
              </a:rPr>
              <a:t>اصول هدفهای آموزش و پرورش</a:t>
            </a:r>
            <a:endParaRPr lang="en-US" sz="1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80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404" y="1900963"/>
            <a:ext cx="7289800" cy="5012456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dirty="0">
                <a:cs typeface="B Lotus" panose="00000400000000000000" pitchFamily="2" charset="-78"/>
              </a:rPr>
              <a:t>5) اصل معنویت و تربیت روحی</a:t>
            </a:r>
            <a:r>
              <a:rPr lang="fa-IR" altLang="en-US" sz="1600" dirty="0">
                <a:cs typeface="B Lotus" panose="00000400000000000000" pitchFamily="2" charset="-78"/>
              </a:rPr>
              <a:t>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1600" dirty="0">
                <a:cs typeface="B Lotus" panose="00000400000000000000" pitchFamily="2" charset="-78"/>
              </a:rPr>
              <a:t>هدف دیگر آموزش و پرورش ایجاد فضایل اخلاقی و معنوی و تزکیه نفس و000 است </a:t>
            </a:r>
            <a:endParaRPr lang="en-US" altLang="en-US" sz="160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B74F2-2636-40D6-98D7-68ACAE14E30D}"/>
              </a:ext>
            </a:extLst>
          </p:cNvPr>
          <p:cNvSpPr txBox="1"/>
          <p:nvPr/>
        </p:nvSpPr>
        <p:spPr>
          <a:xfrm>
            <a:off x="6872591" y="16742"/>
            <a:ext cx="2479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altLang="en-US" sz="1400" b="1" dirty="0">
                <a:cs typeface="B Lotus" panose="00000400000000000000" pitchFamily="2" charset="-78"/>
              </a:rPr>
              <a:t>اصول هدفهای آموزش و پرورش</a:t>
            </a:r>
            <a:endParaRPr lang="en-US" sz="1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50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78E04-510C-495E-8E81-0EE988088DA7}"/>
              </a:ext>
            </a:extLst>
          </p:cNvPr>
          <p:cNvSpPr txBox="1">
            <a:spLocks noChangeArrowheads="1"/>
          </p:cNvSpPr>
          <p:nvPr/>
        </p:nvSpPr>
        <p:spPr>
          <a:xfrm>
            <a:off x="1237065" y="1452129"/>
            <a:ext cx="6669881" cy="8572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3450" dirty="0">
                <a:cs typeface="B Lotus" panose="00000400000000000000" pitchFamily="2" charset="-78"/>
              </a:rPr>
              <a:t>هدف آموزش و پرورش در جمهوری اسلامی</a:t>
            </a:r>
            <a:endParaRPr lang="en-US" altLang="en-US" sz="3450" dirty="0">
              <a:cs typeface="B Lotus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55B6D-0D6E-441B-B46B-CA88BFDFD7AD}"/>
              </a:ext>
            </a:extLst>
          </p:cNvPr>
          <p:cNvSpPr txBox="1"/>
          <p:nvPr/>
        </p:nvSpPr>
        <p:spPr>
          <a:xfrm>
            <a:off x="443348" y="2903039"/>
            <a:ext cx="7592291" cy="165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40000"/>
              </a:lnSpc>
              <a:spcAft>
                <a:spcPct val="25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1) هدفهای ایمانی و اخلاقی</a:t>
            </a:r>
            <a:r>
              <a:rPr lang="fa-IR" altLang="en-US" sz="2100" dirty="0">
                <a:cs typeface="B Lotus" panose="00000400000000000000" pitchFamily="2" charset="-78"/>
              </a:rPr>
              <a:t> </a:t>
            </a:r>
          </a:p>
          <a:p>
            <a:pPr algn="r" rtl="1">
              <a:lnSpc>
                <a:spcPct val="140000"/>
              </a:lnSpc>
              <a:spcAft>
                <a:spcPct val="25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الف ) هدف ها در رابطه با مبنای اعتقادی عبارتند از :شناخت خدا و پیامبران </a:t>
            </a:r>
          </a:p>
          <a:p>
            <a:pPr algn="r" rtl="1">
              <a:lnSpc>
                <a:spcPct val="140000"/>
              </a:lnSpc>
              <a:spcAft>
                <a:spcPct val="25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ب ) در رابطه با هدفهای اخلاقی عبارتند از : شناخت خود و کرامت انسان </a:t>
            </a:r>
            <a:endParaRPr lang="en-US" altLang="en-US" sz="21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54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D699B6-44C9-408C-92A2-6C76FE235C57}"/>
              </a:ext>
            </a:extLst>
          </p:cNvPr>
          <p:cNvSpPr txBox="1"/>
          <p:nvPr/>
        </p:nvSpPr>
        <p:spPr>
          <a:xfrm>
            <a:off x="3536374" y="1531883"/>
            <a:ext cx="4675908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fa-IR" altLang="en-US" dirty="0">
                <a:cs typeface="B Lotus" panose="00000400000000000000" pitchFamily="2" charset="-78"/>
              </a:rPr>
              <a:t>2) هدفهای فرهنگی</a:t>
            </a:r>
            <a:r>
              <a:rPr lang="fa-IR" altLang="en-US" sz="1350" dirty="0">
                <a:cs typeface="B Lotus" panose="00000400000000000000" pitchFamily="2" charset="-78"/>
              </a:rPr>
              <a:t> </a:t>
            </a:r>
          </a:p>
          <a:p>
            <a:pPr algn="r" rtl="1">
              <a:lnSpc>
                <a:spcPct val="170000"/>
              </a:lnSpc>
            </a:pPr>
            <a:r>
              <a:rPr lang="fa-IR" altLang="en-US" sz="1350" dirty="0">
                <a:cs typeface="B Lotus" panose="00000400000000000000" pitchFamily="2" charset="-78"/>
              </a:rPr>
              <a:t>شناخت و پذیرش فرهنگ اسلامی تلاش در حفظ و نشر آن و 000</a:t>
            </a:r>
            <a:endParaRPr lang="en-US" altLang="en-US" sz="1350" dirty="0">
              <a:cs typeface="B Lotus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541F2-F88C-4BC2-95E3-EE98D85B68A0}"/>
              </a:ext>
            </a:extLst>
          </p:cNvPr>
          <p:cNvSpPr txBox="1"/>
          <p:nvPr/>
        </p:nvSpPr>
        <p:spPr>
          <a:xfrm>
            <a:off x="3536374" y="2573046"/>
            <a:ext cx="4675908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altLang="en-US" dirty="0">
                <a:cs typeface="B Lotus" panose="00000400000000000000" pitchFamily="2" charset="-78"/>
              </a:rPr>
              <a:t>3) هدفهای خانوادگی </a:t>
            </a:r>
          </a:p>
          <a:p>
            <a:pPr algn="justLow" rtl="1">
              <a:lnSpc>
                <a:spcPct val="170000"/>
              </a:lnSpc>
            </a:pPr>
            <a:r>
              <a:rPr lang="fa-IR" altLang="en-US" sz="1350" dirty="0">
                <a:cs typeface="B Lotus" panose="00000400000000000000" pitchFamily="2" charset="-78"/>
              </a:rPr>
              <a:t>تشکیل خانواده و قداست آن ، تقویت مشارکت در میان اعضاء خانواده </a:t>
            </a:r>
            <a:endParaRPr lang="en-US" altLang="en-US" sz="1350" dirty="0">
              <a:cs typeface="B Lotus" panose="000004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B7368F-0EF9-40CA-B77C-515BFA7A454A}"/>
              </a:ext>
            </a:extLst>
          </p:cNvPr>
          <p:cNvSpPr txBox="1">
            <a:spLocks noChangeArrowheads="1"/>
          </p:cNvSpPr>
          <p:nvPr/>
        </p:nvSpPr>
        <p:spPr>
          <a:xfrm>
            <a:off x="3446860" y="11488"/>
            <a:ext cx="5697140" cy="22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1350" b="1" dirty="0">
                <a:cs typeface="B Lotus" panose="00000400000000000000" pitchFamily="2" charset="-78"/>
              </a:rPr>
              <a:t>هدف آموزش و پرورش در جمهوری اسلامی</a:t>
            </a:r>
            <a:endParaRPr lang="en-US" altLang="en-US" sz="1350" b="1" dirty="0">
              <a:cs typeface="B Lotus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8FB7D-C576-4D2C-A55B-082D83A41012}"/>
              </a:ext>
            </a:extLst>
          </p:cNvPr>
          <p:cNvSpPr txBox="1"/>
          <p:nvPr/>
        </p:nvSpPr>
        <p:spPr>
          <a:xfrm>
            <a:off x="3626428" y="3621808"/>
            <a:ext cx="4585854" cy="12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dirty="0">
                <a:cs typeface="B Lotus" panose="00000400000000000000" pitchFamily="2" charset="-78"/>
              </a:rPr>
              <a:t>4) هدفهای اجتماعی</a:t>
            </a:r>
            <a:r>
              <a:rPr lang="fa-IR" altLang="en-US" sz="1200" dirty="0">
                <a:cs typeface="B Lotus" panose="00000400000000000000" pitchFamily="2" charset="-78"/>
              </a:rPr>
              <a:t> </a:t>
            </a:r>
            <a:endParaRPr lang="fa-IR" altLang="en-US" sz="1350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1350" dirty="0">
                <a:cs typeface="B Lotus" panose="00000400000000000000" pitchFamily="2" charset="-78"/>
              </a:rPr>
              <a:t>رعایت حقوق همه انسانها ، تقویت روحیه تعاون و 000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fa-IR" altLang="en-US" sz="675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en-US" altLang="en-US" sz="105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671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4D70FF-3DE7-4235-A48E-9BE3A9760356}"/>
              </a:ext>
            </a:extLst>
          </p:cNvPr>
          <p:cNvSpPr txBox="1">
            <a:spLocks noChangeArrowheads="1"/>
          </p:cNvSpPr>
          <p:nvPr/>
        </p:nvSpPr>
        <p:spPr>
          <a:xfrm>
            <a:off x="3446865" y="48434"/>
            <a:ext cx="5697140" cy="22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1350" b="1" dirty="0">
                <a:cs typeface="B Lotus" panose="00000400000000000000" pitchFamily="2" charset="-78"/>
              </a:rPr>
              <a:t>هدف آموزش و پرورش در جمهوری اسلامی</a:t>
            </a:r>
            <a:endParaRPr lang="en-US" altLang="en-US" sz="1350" b="1" dirty="0">
              <a:cs typeface="B Lotus" panose="00000400000000000000" pitchFamily="2" charset="-78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3F6D8E4-EE71-4219-A5EF-F67A78D0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7" y="1597544"/>
            <a:ext cx="8846126" cy="197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>
              <a:lnSpc>
                <a:spcPct val="140000"/>
              </a:lnSpc>
              <a:spcAft>
                <a:spcPct val="30000"/>
              </a:spcAft>
            </a:pPr>
            <a:endParaRPr lang="fa-IR" altLang="en-US" sz="788" dirty="0">
              <a:cs typeface="B Lotus" panose="00000400000000000000" pitchFamily="2" charset="-78"/>
            </a:endParaRP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700" dirty="0">
                <a:cs typeface="B Lotus" panose="00000400000000000000" pitchFamily="2" charset="-78"/>
              </a:rPr>
              <a:t>5) هدف سیاسی</a:t>
            </a:r>
            <a:r>
              <a:rPr lang="fa-IR" altLang="en-US" dirty="0">
                <a:cs typeface="B Lotus" panose="00000400000000000000" pitchFamily="2" charset="-78"/>
              </a:rPr>
              <a:t>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الف) در زمینه سیاست داخلی عبارتند از : مبارزه با استکبار _ پذیرش اصل رهبری </a:t>
            </a:r>
          </a:p>
          <a:p>
            <a:pPr algn="justLow" rtl="1">
              <a:lnSpc>
                <a:spcPct val="140000"/>
              </a:lnSpc>
              <a:spcAft>
                <a:spcPct val="30000"/>
              </a:spcAft>
            </a:pPr>
            <a:r>
              <a:rPr lang="fa-IR" altLang="en-US" sz="2100" dirty="0">
                <a:cs typeface="B Lotus" panose="00000400000000000000" pitchFamily="2" charset="-78"/>
              </a:rPr>
              <a:t>ب  ) در زمینه سیاست خارجی عبارتند از : ارتباط با دیگر جوامع انسانی بر اساس عدل و انصاف </a:t>
            </a:r>
            <a:endParaRPr lang="en-US" altLang="en-US" sz="21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843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4D70FF-3DE7-4235-A48E-9BE3A9760356}"/>
              </a:ext>
            </a:extLst>
          </p:cNvPr>
          <p:cNvSpPr txBox="1">
            <a:spLocks noChangeArrowheads="1"/>
          </p:cNvSpPr>
          <p:nvPr/>
        </p:nvSpPr>
        <p:spPr>
          <a:xfrm>
            <a:off x="3446865" y="0"/>
            <a:ext cx="5697140" cy="2260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altLang="en-US" sz="1350" b="1" dirty="0">
                <a:cs typeface="B Lotus" panose="00000400000000000000" pitchFamily="2" charset="-78"/>
              </a:rPr>
              <a:t>هدف آموزش و پرورش در جمهوری اسلامی</a:t>
            </a:r>
            <a:endParaRPr lang="en-US" altLang="en-US" sz="1350" b="1" dirty="0">
              <a:cs typeface="B Lotus" panose="00000400000000000000" pitchFamily="2" charset="-78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C86B348-AE06-4989-961B-7E034D69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816" y="1916912"/>
            <a:ext cx="6318647" cy="237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80000"/>
              </a:lnSpc>
            </a:pPr>
            <a:r>
              <a:rPr lang="fa-IR" altLang="en-US" sz="2400" dirty="0">
                <a:cs typeface="B Lotus" panose="00000400000000000000" pitchFamily="2" charset="-78"/>
              </a:rPr>
              <a:t>6) هدفهای دفاعی و اخلاقی </a:t>
            </a:r>
          </a:p>
          <a:p>
            <a:pPr algn="r" rtl="1">
              <a:lnSpc>
                <a:spcPct val="180000"/>
              </a:lnSpc>
            </a:pPr>
            <a:r>
              <a:rPr lang="fa-IR" altLang="en-US" sz="1500" dirty="0">
                <a:cs typeface="B Lotus" panose="00000400000000000000" pitchFamily="2" charset="-78"/>
              </a:rPr>
              <a:t>نیرومندی بدن به منظور جهاد فی سبیل الله </a:t>
            </a:r>
          </a:p>
          <a:p>
            <a:pPr algn="r" rtl="1">
              <a:lnSpc>
                <a:spcPct val="180000"/>
              </a:lnSpc>
            </a:pPr>
            <a:endParaRPr lang="fa-IR" altLang="en-US" sz="600" dirty="0">
              <a:cs typeface="B Lotus" panose="00000400000000000000" pitchFamily="2" charset="-78"/>
            </a:endParaRPr>
          </a:p>
          <a:p>
            <a:pPr algn="r" rtl="1">
              <a:lnSpc>
                <a:spcPct val="180000"/>
              </a:lnSpc>
            </a:pPr>
            <a:r>
              <a:rPr lang="fa-IR" altLang="en-US" sz="2400" dirty="0">
                <a:cs typeface="B Lotus" panose="00000400000000000000" pitchFamily="2" charset="-78"/>
              </a:rPr>
              <a:t>7)هدفهای اقتصادی</a:t>
            </a:r>
            <a:r>
              <a:rPr lang="fa-IR" altLang="en-US" sz="1500" dirty="0">
                <a:cs typeface="B Lotus" panose="00000400000000000000" pitchFamily="2" charset="-78"/>
              </a:rPr>
              <a:t> </a:t>
            </a:r>
          </a:p>
          <a:p>
            <a:pPr algn="r" rtl="1">
              <a:lnSpc>
                <a:spcPct val="180000"/>
              </a:lnSpc>
            </a:pPr>
            <a:r>
              <a:rPr lang="fa-IR" altLang="en-US" sz="1500" dirty="0">
                <a:cs typeface="B Lotus" panose="00000400000000000000" pitchFamily="2" charset="-78"/>
              </a:rPr>
              <a:t>تربیت روحیه احترام به کار و کوشش</a:t>
            </a:r>
            <a:r>
              <a:rPr lang="fa-IR" altLang="en-US" sz="675" dirty="0">
                <a:cs typeface="B Lotus" panose="00000400000000000000" pitchFamily="2" charset="-78"/>
              </a:rPr>
              <a:t> </a:t>
            </a:r>
            <a:endParaRPr lang="en-US" altLang="en-US" sz="675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4276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FE59E-2D65-4943-A654-605EC4261B3A}"/>
              </a:ext>
            </a:extLst>
          </p:cNvPr>
          <p:cNvSpPr txBox="1"/>
          <p:nvPr/>
        </p:nvSpPr>
        <p:spPr>
          <a:xfrm>
            <a:off x="2313709" y="1265382"/>
            <a:ext cx="4516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cs typeface="B Lotus" panose="00000400000000000000" pitchFamily="2" charset="-78"/>
              </a:rPr>
              <a:t>اسامی گروه به ترتیب ارائه:</a:t>
            </a:r>
          </a:p>
          <a:p>
            <a:pPr algn="ctr" rtl="1"/>
            <a:r>
              <a:rPr lang="fa-IR" sz="4000" dirty="0">
                <a:cs typeface="B Lotus" panose="00000400000000000000" pitchFamily="2" charset="-78"/>
              </a:rPr>
              <a:t>محمدحسین بیات</a:t>
            </a:r>
          </a:p>
          <a:p>
            <a:pPr algn="ctr" rtl="1"/>
            <a:r>
              <a:rPr lang="fa-IR" sz="4000" dirty="0">
                <a:cs typeface="B Lotus" panose="00000400000000000000" pitchFamily="2" charset="-78"/>
              </a:rPr>
              <a:t>علیرضا عرب</a:t>
            </a:r>
          </a:p>
          <a:p>
            <a:pPr algn="ctr" rtl="1"/>
            <a:r>
              <a:rPr lang="fa-IR" sz="4000" dirty="0">
                <a:cs typeface="B Lotus" panose="00000400000000000000" pitchFamily="2" charset="-78"/>
              </a:rPr>
              <a:t>پوریا اسماعیلی</a:t>
            </a:r>
          </a:p>
          <a:p>
            <a:pPr algn="ctr" rtl="1"/>
            <a:r>
              <a:rPr lang="fa-IR" sz="4000" dirty="0">
                <a:cs typeface="B Lotus" panose="00000400000000000000" pitchFamily="2" charset="-78"/>
              </a:rPr>
              <a:t>علیرضا نجفی</a:t>
            </a:r>
          </a:p>
          <a:p>
            <a:pPr algn="ctr" rtl="1"/>
            <a:r>
              <a:rPr lang="fa-IR" sz="4000" dirty="0">
                <a:cs typeface="B Lotus" panose="00000400000000000000" pitchFamily="2" charset="-78"/>
              </a:rPr>
              <a:t>علیرضا زوار</a:t>
            </a:r>
          </a:p>
        </p:txBody>
      </p:sp>
    </p:spTree>
    <p:extLst>
      <p:ext uri="{BB962C8B-B14F-4D97-AF65-F5344CB8AC3E}">
        <p14:creationId xmlns:p14="http://schemas.microsoft.com/office/powerpoint/2010/main" val="313987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828263-7382-4751-A4C8-88460AAD1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05947"/>
            <a:ext cx="6858000" cy="2294659"/>
          </a:xfrm>
        </p:spPr>
        <p:txBody>
          <a:bodyPr>
            <a:normAutofit/>
          </a:bodyPr>
          <a:lstStyle/>
          <a:p>
            <a:r>
              <a:rPr lang="fa-IR" altLang="en-US" sz="2400" dirty="0">
                <a:ln w="0"/>
                <a:cs typeface="B Lotus" panose="00000400000000000000" pitchFamily="2" charset="-78"/>
              </a:rPr>
              <a:t>فیلسوفان و مکاتب فلسفی هر یک هدف های را برای آموزش و پرورش تعیین می کنند که برخاسته از اندیشه و تفکرات آنان در باره واقعیت نمایی ،طبیعت  انسان و سرنوشت او است </a:t>
            </a:r>
            <a:endParaRPr lang="en-US" altLang="en-US" sz="2400" dirty="0">
              <a:ln w="0"/>
              <a:cs typeface="B Lotus" panose="00000400000000000000" pitchFamily="2" charset="-78"/>
            </a:endParaRPr>
          </a:p>
          <a:p>
            <a:endParaRPr lang="en-US" sz="2400" dirty="0">
              <a:ln w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44888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6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87223-09A6-4842-BDF1-3852B0D2D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52" y="2594372"/>
            <a:ext cx="8962373" cy="1790700"/>
          </a:xfrm>
        </p:spPr>
        <p:txBody>
          <a:bodyPr>
            <a:normAutofit/>
          </a:bodyPr>
          <a:lstStyle/>
          <a:p>
            <a:r>
              <a:rPr lang="fa-IR" altLang="en-US" sz="4050" dirty="0">
                <a:latin typeface="Arial Black" panose="020B0A04020102020204" pitchFamily="34" charset="0"/>
                <a:cs typeface="B Lotus" panose="00000400000000000000" pitchFamily="2" charset="-78"/>
              </a:rPr>
              <a:t>اصول و منابع تعیین هدف</a:t>
            </a:r>
            <a:r>
              <a:rPr lang="fa-IR" altLang="en-US" sz="1200" dirty="0">
                <a:latin typeface="Arial Black" panose="020B0A04020102020204" pitchFamily="34" charset="0"/>
                <a:cs typeface="B Lotus" panose="00000400000000000000" pitchFamily="2" charset="-78"/>
              </a:rPr>
              <a:t> </a:t>
            </a:r>
            <a:r>
              <a:rPr lang="fa-IR" altLang="en-US" sz="4050" dirty="0">
                <a:latin typeface="Arial Black" panose="020B0A04020102020204" pitchFamily="34" charset="0"/>
                <a:cs typeface="B Lotus" panose="00000400000000000000" pitchFamily="2" charset="-78"/>
              </a:rPr>
              <a:t>های آموزش و پرورش</a:t>
            </a:r>
            <a:br>
              <a:rPr lang="en-US" sz="4050" dirty="0">
                <a:cs typeface="B Lotus" panose="00000400000000000000" pitchFamily="2" charset="-78"/>
              </a:rPr>
            </a:br>
            <a:endParaRPr lang="en-US" sz="405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9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rtl="1"/>
            <a:r>
              <a:rPr lang="fa-IR" altLang="en-US" sz="2400" dirty="0">
                <a:cs typeface="B Lotus" panose="00000400000000000000" pitchFamily="2" charset="-78"/>
              </a:rPr>
              <a:t>معنا و مفهوم لغوی:</a:t>
            </a:r>
          </a:p>
          <a:p>
            <a:pPr rtl="1"/>
            <a:r>
              <a:rPr lang="fa-IR" altLang="en-US" sz="2400" dirty="0">
                <a:cs typeface="B Lotus" panose="00000400000000000000" pitchFamily="2" charset="-78"/>
              </a:rPr>
              <a:t>اصل در لغت به معنای «ریشه درخت» و نیز مبنای «مبنا» است.</a:t>
            </a:r>
          </a:p>
          <a:p>
            <a:pPr rtl="1"/>
            <a:endParaRPr lang="fa-IR" altLang="en-US" sz="2400" dirty="0">
              <a:cs typeface="B Lotus" panose="00000400000000000000" pitchFamily="2" charset="-78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95" y="1630366"/>
            <a:ext cx="317961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5100" dirty="0">
                <a:cs typeface="B Lotus" panose="00000400000000000000" pitchFamily="2" charset="-78"/>
              </a:rPr>
              <a:t>اصل</a:t>
            </a:r>
            <a:endParaRPr lang="en-US" altLang="en-US" sz="5100" dirty="0">
              <a:cs typeface="B Lotus" panose="00000400000000000000" pitchFamily="2" charset="-78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CDE9221A-09CC-4E9D-9B8E-5354374455C2}"/>
              </a:ext>
            </a:extLst>
          </p:cNvPr>
          <p:cNvSpPr txBox="1">
            <a:spLocks/>
          </p:cNvSpPr>
          <p:nvPr/>
        </p:nvSpPr>
        <p:spPr>
          <a:xfrm>
            <a:off x="1257300" y="4054187"/>
            <a:ext cx="6858000" cy="18859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en-US" dirty="0">
                <a:cs typeface="B Lotus" panose="00000400000000000000" pitchFamily="2" charset="-78"/>
              </a:rPr>
              <a:t>معنا و مفهوم نزد فلاسفه وعلمای تربیت:</a:t>
            </a:r>
          </a:p>
          <a:p>
            <a:pPr rtl="1"/>
            <a:r>
              <a:rPr lang="fa-IR" altLang="en-US" dirty="0">
                <a:cs typeface="B Lotus" panose="00000400000000000000" pitchFamily="2" charset="-78"/>
              </a:rPr>
              <a:t>اصل به معنای «مصدر» و «منشأ» به کار می رود.</a:t>
            </a:r>
          </a:p>
          <a:p>
            <a:pPr rtl="1"/>
            <a:endParaRPr lang="fa-IR" altLang="en-US" dirty="0">
              <a:cs typeface="B Lotus" panose="00000400000000000000" pitchFamily="2" charset="-78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39E9508-51F0-4DD2-BA65-05526358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1528" y="0"/>
            <a:ext cx="4913745" cy="645244"/>
          </a:xfrm>
        </p:spPr>
        <p:txBody>
          <a:bodyPr>
            <a:normAutofit/>
          </a:bodyPr>
          <a:lstStyle/>
          <a:p>
            <a:pPr rtl="1"/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اصول و منابع تعیین هدف</a:t>
            </a:r>
            <a:r>
              <a:rPr lang="fa-IR" altLang="en-US" sz="500" dirty="0">
                <a:latin typeface="Arial Black" panose="020B0A04020102020204" pitchFamily="34" charset="0"/>
                <a:cs typeface="B Lotus" panose="00000400000000000000" pitchFamily="2" charset="-78"/>
              </a:rPr>
              <a:t> </a:t>
            </a:r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های آموزش و پرورش</a:t>
            </a:r>
            <a:br>
              <a:rPr lang="en-US" sz="1600" dirty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1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rtl="1"/>
            <a:r>
              <a:rPr lang="fa-IR" altLang="en-US" sz="2400" dirty="0">
                <a:cs typeface="B Lotus" panose="00000400000000000000" pitchFamily="2" charset="-78"/>
              </a:rPr>
              <a:t>قضایایی که در خود علم اثبات می شوند و به صورت قواعد کلی و یا قوانین درمی آید را اصول متعارفه می نامند.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95" y="1630365"/>
            <a:ext cx="317961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5100" dirty="0">
                <a:cs typeface="B Lotus" panose="00000400000000000000" pitchFamily="2" charset="-78"/>
              </a:rPr>
              <a:t>اصول متعارفه</a:t>
            </a:r>
            <a:endParaRPr lang="en-US" altLang="en-US" sz="5100" dirty="0">
              <a:cs typeface="B Lotus" panose="00000400000000000000" pitchFamily="2" charset="-78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E03DDE4-FABD-4BE4-BB70-DCF3AB55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866" y="369332"/>
            <a:ext cx="108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dirty="0">
                <a:cs typeface="B Lotus" panose="00000400000000000000" pitchFamily="2" charset="-78"/>
              </a:rPr>
              <a:t>انواع اصول</a:t>
            </a:r>
            <a:endParaRPr lang="en-US" alt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C19897-0BD9-43D8-B516-895303966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237" y="-41611"/>
            <a:ext cx="4913745" cy="645244"/>
          </a:xfrm>
        </p:spPr>
        <p:txBody>
          <a:bodyPr>
            <a:normAutofit/>
          </a:bodyPr>
          <a:lstStyle/>
          <a:p>
            <a:pPr rtl="1"/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اصول و منابع تعیین هدف</a:t>
            </a:r>
            <a:r>
              <a:rPr lang="fa-IR" altLang="en-US" sz="500" dirty="0">
                <a:latin typeface="Arial Black" panose="020B0A04020102020204" pitchFamily="34" charset="0"/>
                <a:cs typeface="B Lotus" panose="00000400000000000000" pitchFamily="2" charset="-78"/>
              </a:rPr>
              <a:t> </a:t>
            </a:r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های آموزش و پرورش</a:t>
            </a:r>
            <a:br>
              <a:rPr lang="en-US" sz="1600" dirty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47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algn="r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مجموعه قضایا و احکام نظری که بدون استدلال و برهان در علمی پذیرفته می شوند و مسائل آن علم بر اساس آن اصول اثبات می شوند  مانند اصول تربیت پذیر بودن انسانها  </a:t>
            </a:r>
          </a:p>
          <a:p>
            <a:pPr algn="r" rtl="1">
              <a:spcBef>
                <a:spcPct val="50000"/>
              </a:spcBef>
            </a:pPr>
            <a:endParaRPr lang="en-US" altLang="en-US" sz="3300" dirty="0">
              <a:cs typeface="B Lotus" panose="00000400000000000000" pitchFamily="2" charset="-78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51C92C8-E048-415F-823F-EB657E25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908" y="1630365"/>
            <a:ext cx="374419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5100" dirty="0">
                <a:cs typeface="B Lotus" panose="00000400000000000000" pitchFamily="2" charset="-78"/>
              </a:rPr>
              <a:t>اصول موضوعه</a:t>
            </a:r>
            <a:endParaRPr lang="en-US" altLang="en-US" sz="5100" dirty="0">
              <a:cs typeface="B Lotus" panose="00000400000000000000" pitchFamily="2" charset="-78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51B1C20-1D90-44C0-9BBC-DB60E40C3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866" y="369332"/>
            <a:ext cx="108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dirty="0">
                <a:cs typeface="B Lotus" panose="00000400000000000000" pitchFamily="2" charset="-78"/>
              </a:rPr>
              <a:t>انواع اصول</a:t>
            </a:r>
            <a:endParaRPr lang="en-US" alt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DAC665-82AA-4388-A7C6-013182704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237" y="-41611"/>
            <a:ext cx="4913745" cy="645244"/>
          </a:xfrm>
        </p:spPr>
        <p:txBody>
          <a:bodyPr>
            <a:normAutofit/>
          </a:bodyPr>
          <a:lstStyle/>
          <a:p>
            <a:pPr rtl="1"/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اصول و منابع تعیین هدف</a:t>
            </a:r>
            <a:r>
              <a:rPr lang="fa-IR" altLang="en-US" sz="500" dirty="0">
                <a:latin typeface="Arial Black" panose="020B0A04020102020204" pitchFamily="34" charset="0"/>
                <a:cs typeface="B Lotus" panose="00000400000000000000" pitchFamily="2" charset="-78"/>
              </a:rPr>
              <a:t> </a:t>
            </a:r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های آموزش و پرورش</a:t>
            </a:r>
            <a:br>
              <a:rPr lang="en-US" sz="1600" dirty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14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B0EE739-F313-4400-BB43-DB3A8274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14650"/>
            <a:ext cx="6858000" cy="1885950"/>
          </a:xfrm>
        </p:spPr>
        <p:txBody>
          <a:bodyPr>
            <a:normAutofit/>
          </a:bodyPr>
          <a:lstStyle/>
          <a:p>
            <a:pPr algn="justLow" rtl="1">
              <a:lnSpc>
                <a:spcPct val="140000"/>
              </a:lnSpc>
              <a:spcAft>
                <a:spcPct val="40000"/>
              </a:spcAft>
            </a:pPr>
            <a:r>
              <a:rPr lang="fa-IR" altLang="en-US" sz="2400" dirty="0">
                <a:cs typeface="B Lotus" panose="00000400000000000000" pitchFamily="2" charset="-78"/>
              </a:rPr>
              <a:t>برای کشف اصول آموزش و پرورش به طور کلی باید سه منبع اصلی یعنی انسان ،جامعه و نظریات فلاسفه و علما باید مورد بررسی قرار گیرد</a:t>
            </a:r>
            <a:r>
              <a:rPr lang="fa-IR" altLang="en-US" sz="3300" dirty="0">
                <a:cs typeface="B Lotus" panose="00000400000000000000" pitchFamily="2" charset="-78"/>
              </a:rPr>
              <a:t> </a:t>
            </a:r>
            <a:endParaRPr lang="en-US" altLang="en-US" sz="3300" dirty="0">
              <a:cs typeface="B Lotus" panose="00000400000000000000" pitchFamily="2" charset="-78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7259F48-360C-46F1-B9EC-E71C6FF7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1528" y="0"/>
            <a:ext cx="4913745" cy="645244"/>
          </a:xfrm>
        </p:spPr>
        <p:txBody>
          <a:bodyPr>
            <a:normAutofit/>
          </a:bodyPr>
          <a:lstStyle/>
          <a:p>
            <a:pPr rtl="1"/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اصول و منابع تعیین هدف</a:t>
            </a:r>
            <a:r>
              <a:rPr lang="fa-IR" altLang="en-US" sz="500" dirty="0">
                <a:latin typeface="Arial Black" panose="020B0A04020102020204" pitchFamily="34" charset="0"/>
                <a:cs typeface="B Lotus" panose="00000400000000000000" pitchFamily="2" charset="-78"/>
              </a:rPr>
              <a:t> </a:t>
            </a:r>
            <a:r>
              <a:rPr lang="fa-IR" altLang="en-US" sz="1600" dirty="0">
                <a:latin typeface="Arial Black" panose="020B0A04020102020204" pitchFamily="34" charset="0"/>
                <a:cs typeface="B Lotus" panose="00000400000000000000" pitchFamily="2" charset="-78"/>
              </a:rPr>
              <a:t>های آموزش و پرورش</a:t>
            </a:r>
            <a:br>
              <a:rPr lang="en-US" sz="1600" dirty="0">
                <a:cs typeface="B Lotus" panose="00000400000000000000" pitchFamily="2" charset="-78"/>
              </a:rPr>
            </a:br>
            <a:endParaRPr lang="en-US" sz="16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34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</TotalTime>
  <Words>1665</Words>
  <Application>Microsoft Office PowerPoint</Application>
  <PresentationFormat>On-screen Show (4:3)</PresentationFormat>
  <Paragraphs>162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Arabic</vt:lpstr>
      <vt:lpstr>Arial</vt:lpstr>
      <vt:lpstr>Arial Black</vt:lpstr>
      <vt:lpstr>Calibri</vt:lpstr>
      <vt:lpstr>Calibri Light</vt:lpstr>
      <vt:lpstr>IranNastaliq</vt:lpstr>
      <vt:lpstr>Office Theme</vt:lpstr>
      <vt:lpstr>به نام خدا</vt:lpstr>
      <vt:lpstr>مقدمه</vt:lpstr>
      <vt:lpstr>PowerPoint Presentation</vt:lpstr>
      <vt:lpstr>PowerPoint Presentation</vt:lpstr>
      <vt:lpstr>اصول و منابع تعیین هدف های آموزش و پرورش </vt:lpstr>
      <vt:lpstr>اصول و منابع تعیین هدف های آموزش و پرورش </vt:lpstr>
      <vt:lpstr>اصول و منابع تعیین هدف های آموزش و پرورش </vt:lpstr>
      <vt:lpstr>اصول و منابع تعیین هدف های آموزش و پرورش </vt:lpstr>
      <vt:lpstr>اصول و منابع تعیین هدف های آموزش و پرورش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mhb</cp:lastModifiedBy>
  <cp:revision>67</cp:revision>
  <dcterms:modified xsi:type="dcterms:W3CDTF">2021-05-18T22:25:45Z</dcterms:modified>
  <cp:category/>
</cp:coreProperties>
</file>