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nEXDkvrP2axCEjn9kdfQA==" hashData="gtBEk6Ymirfwl1A5g8MHVrdnrsgmws1Uypk7KyPMJoR3cobJ4BS4x30VodWSs9igjhUbzmGViftztWZuRQyVZ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8528-0D4F-464E-B810-395FEDCFA4C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49B9-B560-4F42-9255-0237CF9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0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8528-0D4F-464E-B810-395FEDCFA4C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49B9-B560-4F42-9255-0237CF9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8528-0D4F-464E-B810-395FEDCFA4C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49B9-B560-4F42-9255-0237CF9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2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8528-0D4F-464E-B810-395FEDCFA4C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49B9-B560-4F42-9255-0237CF9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3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8528-0D4F-464E-B810-395FEDCFA4C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49B9-B560-4F42-9255-0237CF9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8528-0D4F-464E-B810-395FEDCFA4C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49B9-B560-4F42-9255-0237CF9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4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8528-0D4F-464E-B810-395FEDCFA4C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49B9-B560-4F42-9255-0237CF9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3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8528-0D4F-464E-B810-395FEDCFA4C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49B9-B560-4F42-9255-0237CF9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2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8528-0D4F-464E-B810-395FEDCFA4C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49B9-B560-4F42-9255-0237CF9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8528-0D4F-464E-B810-395FEDCFA4C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49B9-B560-4F42-9255-0237CF9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2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A8528-0D4F-464E-B810-395FEDCFA4C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49B9-B560-4F42-9255-0237CF9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1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A8528-0D4F-464E-B810-395FEDCFA4CE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49B9-B560-4F42-9255-0237CF91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8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s://en.wikipedia.org/wiki/The_Calculus_Affair" TargetMode="External"/><Relationship Id="rId7" Type="http://schemas.openxmlformats.org/officeDocument/2006/relationships/image" Target="../media/image9.jpg"/><Relationship Id="rId2" Type="http://schemas.openxmlformats.org/officeDocument/2006/relationships/hyperlink" Target="https://en.wikipedia.org/wiki/Tintin_and_the_Picaro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en.wikipedia.org/wiki/The_Crab_with_the_Golden_Claws" TargetMode="External"/><Relationship Id="rId4" Type="http://schemas.openxmlformats.org/officeDocument/2006/relationships/hyperlink" Target="https://en.wikipedia.org/wiki/The_Blue_Lotus" TargetMode="External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BCD36-C99B-4E88-A8C2-7B21F6E37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77614"/>
            <a:ext cx="9144000" cy="1655762"/>
          </a:xfrm>
          <a:noFill/>
        </p:spPr>
        <p:txBody>
          <a:bodyPr>
            <a:normAutofit fontScale="90000"/>
          </a:bodyPr>
          <a:lstStyle/>
          <a:p>
            <a:pPr rtl="1"/>
            <a:r>
              <a:rPr lang="fa-IR" dirty="0">
                <a:cs typeface="B Koodak" panose="00000700000000000000" pitchFamily="2" charset="-78"/>
              </a:rPr>
              <a:t>هماهنگی متن و تصویر</a:t>
            </a:r>
            <a:r>
              <a:rPr lang="en-US" dirty="0">
                <a:cs typeface="B Koodak" panose="00000700000000000000" pitchFamily="2" charset="-78"/>
              </a:rPr>
              <a:t> </a:t>
            </a:r>
            <a:r>
              <a:rPr lang="fa-IR" dirty="0">
                <a:cs typeface="B Koodak" panose="00000700000000000000" pitchFamily="2" charset="-78"/>
              </a:rPr>
              <a:t> در داستان های تن تن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0616A3-2079-446E-8CB0-6146A8621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60" y="997835"/>
            <a:ext cx="3243079" cy="32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0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21F2A-3EDB-42D2-A002-11782E41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541"/>
            <a:ext cx="10515600" cy="1991213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14900" dirty="0">
                <a:cs typeface="B Koodak" panose="00000700000000000000" pitchFamily="2" charset="-78"/>
              </a:rPr>
              <a:t>پایان</a:t>
            </a:r>
            <a:endParaRPr lang="en-US" sz="14900" dirty="0">
              <a:cs typeface="B Koodak" panose="000007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8806D2-B114-4323-B164-B1DF662A7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0" y="1904754"/>
            <a:ext cx="257615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74E2C-4DE4-4A0B-AB94-EA492DD14489}"/>
              </a:ext>
            </a:extLst>
          </p:cNvPr>
          <p:cNvSpPr txBox="1"/>
          <p:nvPr/>
        </p:nvSpPr>
        <p:spPr>
          <a:xfrm>
            <a:off x="4438650" y="3662090"/>
            <a:ext cx="331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>
                <a:cs typeface="B Koodak" panose="00000700000000000000" pitchFamily="2" charset="-78"/>
              </a:rPr>
              <a:t>ارائه دهنده:</a:t>
            </a:r>
          </a:p>
          <a:p>
            <a:pPr algn="ctr" rtl="1"/>
            <a:r>
              <a:rPr lang="fa-IR" sz="3600" dirty="0">
                <a:cs typeface="B Koodak" panose="00000700000000000000" pitchFamily="2" charset="-78"/>
              </a:rPr>
              <a:t>محمدحسین بیات</a:t>
            </a:r>
            <a:endParaRPr lang="en-US" sz="3600" dirty="0">
              <a:cs typeface="B Koodak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6F38E-A845-4150-A288-DF5E55C61F0D}"/>
              </a:ext>
            </a:extLst>
          </p:cNvPr>
          <p:cNvSpPr txBox="1"/>
          <p:nvPr/>
        </p:nvSpPr>
        <p:spPr>
          <a:xfrm>
            <a:off x="4438650" y="5205598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>
                <a:cs typeface="B Koodak" panose="00000700000000000000" pitchFamily="2" charset="-78"/>
              </a:rPr>
              <a:t>گروه18</a:t>
            </a:r>
            <a:endParaRPr lang="en-US" sz="3600" dirty="0">
              <a:cs typeface="B Koodak" panose="000007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9E3F1-3E5D-4078-8290-AA3D7DBCD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6226984"/>
            <a:ext cx="1097280" cy="631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07999A-0D0C-4FA5-B7A5-12468CBFB0E5}"/>
              </a:ext>
            </a:extLst>
          </p:cNvPr>
          <p:cNvSpPr txBox="1"/>
          <p:nvPr/>
        </p:nvSpPr>
        <p:spPr>
          <a:xfrm>
            <a:off x="2963007" y="2395581"/>
            <a:ext cx="6265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B Koodak" panose="00000700000000000000" pitchFamily="2" charset="-78"/>
              </a:rPr>
              <a:t>عنوان فعالیت:</a:t>
            </a:r>
          </a:p>
          <a:p>
            <a:pPr algn="ctr" rtl="1"/>
            <a:r>
              <a:rPr lang="fa-IR" dirty="0">
                <a:cs typeface="B Koodak" panose="00000700000000000000" pitchFamily="2" charset="-78"/>
              </a:rPr>
              <a:t>انتخاب یک کتاب تصویری و ارزیابی میزان هماهنگی وحدت بین متن و تصویری</a:t>
            </a:r>
          </a:p>
          <a:p>
            <a:pPr algn="ctr" rtl="1"/>
            <a:r>
              <a:rPr lang="fa-IR" dirty="0">
                <a:cs typeface="B Koodak" panose="00000700000000000000" pitchFamily="2" charset="-78"/>
              </a:rPr>
              <a:t>(فصل13، فعالیت4)</a:t>
            </a:r>
          </a:p>
          <a:p>
            <a:pPr algn="ctr" rtl="1"/>
            <a:endParaRPr lang="en-US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800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26917-ED4F-43ED-95B6-31872B7F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Koodak" panose="00000700000000000000" pitchFamily="2" charset="-78"/>
              </a:rPr>
              <a:t>چرا ماجرا های تن تن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A9F4DC-8C3C-4256-9F00-0A828BCE8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58" y="2506662"/>
            <a:ext cx="11239500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>
                <a:cs typeface="B Koodak" panose="00000700000000000000" pitchFamily="2" charset="-78"/>
              </a:rPr>
              <a:t>تفاوت ماجرا های تن تن با داستان های دیگر، به ژانر خاص آن که در دسته کامیک بوک ها قرار می گیرد مربوط می شود.</a:t>
            </a:r>
          </a:p>
          <a:p>
            <a:pPr marL="0" indent="0" algn="r" rtl="1">
              <a:buNone/>
            </a:pPr>
            <a:r>
              <a:rPr lang="fa-IR" dirty="0">
                <a:cs typeface="B Koodak" panose="00000700000000000000" pitchFamily="2" charset="-78"/>
              </a:rPr>
              <a:t>برخلاف کتاب های دیگر که متن به همراه تصویر قرار می گیرد </a:t>
            </a:r>
          </a:p>
          <a:p>
            <a:pPr marL="0" indent="0" algn="r" rtl="1">
              <a:buNone/>
            </a:pPr>
            <a:r>
              <a:rPr lang="fa-IR" dirty="0">
                <a:cs typeface="B Koodak" panose="00000700000000000000" pitchFamily="2" charset="-78"/>
              </a:rPr>
              <a:t>در این ژانر تصاویر در مرکز توجه قرار دارند و وجود متن برای </a:t>
            </a:r>
          </a:p>
          <a:p>
            <a:pPr marL="0" indent="0" algn="r" rtl="1">
              <a:buNone/>
            </a:pPr>
            <a:r>
              <a:rPr lang="fa-IR" dirty="0">
                <a:cs typeface="B Koodak" panose="00000700000000000000" pitchFamily="2" charset="-78"/>
              </a:rPr>
              <a:t>پرداختن به جزئیات و مشخص کردن ویژگی های شخصیت ها </a:t>
            </a:r>
          </a:p>
          <a:p>
            <a:pPr marL="0" indent="0" algn="r" rtl="1">
              <a:buNone/>
            </a:pPr>
            <a:r>
              <a:rPr lang="fa-IR" dirty="0">
                <a:cs typeface="B Koodak" panose="00000700000000000000" pitchFamily="2" charset="-78"/>
              </a:rPr>
              <a:t>می باشد.</a:t>
            </a:r>
          </a:p>
          <a:p>
            <a:pPr marL="0" indent="0" algn="r" rtl="1">
              <a:buNone/>
            </a:pP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5C5FF2-60F9-41A5-8C82-B31623DF7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204" y="3636257"/>
            <a:ext cx="2688341" cy="32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4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DF4BD-EE18-4398-88BA-95DBE3E9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Koodak" panose="00000700000000000000" pitchFamily="2" charset="-78"/>
              </a:rPr>
              <a:t>هماهنگی تصویر و متن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ACEFA-5A74-4586-BFAC-792C3C338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40"/>
            <a:ext cx="10515600" cy="4351338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>
                <a:cs typeface="B Koodak" panose="00000700000000000000" pitchFamily="2" charset="-78"/>
              </a:rPr>
              <a:t>هماهنگی تصاویر در اینگونه داستان ها بسیار مهم است زیرا تصاویر باید بخش اعظمی از </a:t>
            </a:r>
          </a:p>
          <a:p>
            <a:pPr marL="0" indent="0" algn="r" rtl="1">
              <a:buNone/>
            </a:pPr>
            <a:r>
              <a:rPr lang="fa-IR" dirty="0">
                <a:cs typeface="B Koodak" panose="00000700000000000000" pitchFamily="2" charset="-78"/>
              </a:rPr>
              <a:t>داستان را روایت کنند. البته گاهی به دلیل تغییر فضا توضیحاتی در قالب سوم شخص و خارج از گفت و گو ها استفاده می شود و باعث می شود خط داستانی ادامه پیدا کند و خواننده از فضای داستان دور نشود.</a:t>
            </a:r>
          </a:p>
          <a:p>
            <a:pPr marL="0" indent="0" algn="r" rtl="1">
              <a:buNone/>
            </a:pPr>
            <a:r>
              <a:rPr lang="fa-IR" dirty="0">
                <a:cs typeface="B Koodak" panose="00000700000000000000" pitchFamily="2" charset="-78"/>
              </a:rPr>
              <a:t>هماهنگی در کمیک از جایگاه ویژه ای برخوردار است و کمیکی خوب است که بتواند تصاویر، دیالوگ ها و لحظات حساس را به خوبی نمایش دهد.</a:t>
            </a:r>
            <a:endParaRPr lang="en-US" dirty="0">
              <a:cs typeface="B Koodak" panose="00000700000000000000" pitchFamily="2" charset="-78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15ADE8B2-9EEC-4CF2-8B13-D96A46BED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4" y="4625676"/>
            <a:ext cx="1584951" cy="22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7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2E4E-D297-408F-9D04-4753B268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2" y="365125"/>
            <a:ext cx="10773508" cy="1325563"/>
          </a:xfrm>
        </p:spPr>
        <p:txBody>
          <a:bodyPr/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هماهنگی تصویر و متن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F2446-3CBB-4DDE-8579-0915DA33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092" y="1816833"/>
            <a:ext cx="4443046" cy="435133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>
                <a:cs typeface="B Koodak" panose="00000700000000000000" pitchFamily="2" charset="-78"/>
              </a:rPr>
              <a:t>داستان های تن تن در زمینه هماهنگی متن و تصویر موفق عمل می کند.البته گاهی به نظر این هماهنگی از بین می رود اما هدف نویسنده و طراح از این کار ایجاد کشش و جذابیت در داستان است که در پایان صفحه ها بیشتر اتفاق می افتد و در تصاویر دیالوگ ها حکایت از غافل گیری و عدم اطلاع از موضوع دارند.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D1FC69-8180-41B9-B052-56CFC0CE9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39" y="766566"/>
            <a:ext cx="2517653" cy="532486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AC928B-0B90-4F1E-A45F-0FFFE6AD5D54}"/>
              </a:ext>
            </a:extLst>
          </p:cNvPr>
          <p:cNvSpPr txBox="1">
            <a:spLocks/>
          </p:cNvSpPr>
          <p:nvPr/>
        </p:nvSpPr>
        <p:spPr>
          <a:xfrm>
            <a:off x="1" y="1816832"/>
            <a:ext cx="4226168" cy="4768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2400" dirty="0">
                <a:cs typeface="B Koodak" panose="00000700000000000000" pitchFamily="2" charset="-78"/>
              </a:rPr>
              <a:t>که با پیشروی در داستان به روشنگری بیشتر دست پیدا می کنیم.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2400" dirty="0">
                <a:cs typeface="B Koodak" panose="00000700000000000000" pitchFamily="2" charset="-78"/>
              </a:rPr>
              <a:t>البته ترجمه گاهی به داستان صدمه می زند و باعث ایجاد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2400" dirty="0">
                <a:cs typeface="B Koodak" panose="00000700000000000000" pitchFamily="2" charset="-78"/>
              </a:rPr>
              <a:t>برداشت های متفاوت در داستان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2400" dirty="0">
                <a:cs typeface="B Koodak" panose="00000700000000000000" pitchFamily="2" charset="-78"/>
              </a:rPr>
              <a:t>می گردد.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fa-IR" sz="2400" dirty="0">
                <a:cs typeface="B Koodak" panose="00000700000000000000" pitchFamily="2" charset="-78"/>
              </a:rPr>
              <a:t>لازم به ذکر است که در نسخه های ایرانی به دلیل سانسور قسمتی از شخصیت افراد نادیده باقی می مانند.</a:t>
            </a:r>
          </a:p>
        </p:txBody>
      </p:sp>
    </p:spTree>
    <p:extLst>
      <p:ext uri="{BB962C8B-B14F-4D97-AF65-F5344CB8AC3E}">
        <p14:creationId xmlns:p14="http://schemas.microsoft.com/office/powerpoint/2010/main" val="340426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D539F-177D-4E16-B962-1D47A3914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cs typeface="B Koodak" panose="00000700000000000000" pitchFamily="2" charset="-78"/>
              </a:rPr>
              <a:t>تحقیق </a:t>
            </a:r>
            <a:r>
              <a:rPr lang="fa-IR" sz="6600" dirty="0">
                <a:solidFill>
                  <a:srgbClr val="FF0000"/>
                </a:solidFill>
                <a:cs typeface="B Koodak" panose="00000700000000000000" pitchFamily="2" charset="-78"/>
              </a:rPr>
              <a:t>+</a:t>
            </a:r>
            <a:r>
              <a:rPr lang="fa-IR" dirty="0">
                <a:cs typeface="B Koodak" panose="00000700000000000000" pitchFamily="2" charset="-78"/>
              </a:rPr>
              <a:t> </a:t>
            </a:r>
            <a:r>
              <a:rPr lang="fa-IR" sz="2000" dirty="0">
                <a:cs typeface="B Koodak" panose="00000700000000000000" pitchFamily="2" charset="-78"/>
              </a:rPr>
              <a:t>(پلاس)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E25367-1423-47F1-BB11-AEF74C87A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88323"/>
            <a:ext cx="12192000" cy="2888639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400" dirty="0">
                <a:cs typeface="B Koodak" panose="00000700000000000000" pitchFamily="2" charset="-78"/>
              </a:rPr>
              <a:t>در تحقیق </a:t>
            </a:r>
            <a:r>
              <a:rPr lang="fa-IR" sz="5400" dirty="0">
                <a:solidFill>
                  <a:srgbClr val="FF0000"/>
                </a:solidFill>
                <a:cs typeface="B Koodak" panose="00000700000000000000" pitchFamily="2" charset="-78"/>
              </a:rPr>
              <a:t>+</a:t>
            </a:r>
            <a:r>
              <a:rPr lang="fa-IR" sz="4400" dirty="0">
                <a:cs typeface="B Koodak" panose="00000700000000000000" pitchFamily="2" charset="-78"/>
              </a:rPr>
              <a:t> به </a:t>
            </a:r>
            <a:r>
              <a:rPr lang="fa-IR" sz="4400" dirty="0">
                <a:solidFill>
                  <a:srgbClr val="00B050"/>
                </a:solidFill>
                <a:cs typeface="B Koodak" panose="00000700000000000000" pitchFamily="2" charset="-78"/>
              </a:rPr>
              <a:t>مزایا</a:t>
            </a:r>
            <a:r>
              <a:rPr lang="fa-IR" sz="4400" dirty="0">
                <a:cs typeface="B Koodak" panose="00000700000000000000" pitchFamily="2" charset="-78"/>
              </a:rPr>
              <a:t> و </a:t>
            </a:r>
            <a:r>
              <a:rPr lang="fa-IR" sz="4400" dirty="0">
                <a:solidFill>
                  <a:srgbClr val="FF0000"/>
                </a:solidFill>
                <a:cs typeface="B Koodak" panose="00000700000000000000" pitchFamily="2" charset="-78"/>
              </a:rPr>
              <a:t>معایب</a:t>
            </a:r>
            <a:r>
              <a:rPr lang="fa-IR" sz="4400" dirty="0">
                <a:cs typeface="B Koodak" panose="00000700000000000000" pitchFamily="2" charset="-78"/>
              </a:rPr>
              <a:t> کمیک بوک می پردازیم.</a:t>
            </a:r>
          </a:p>
          <a:p>
            <a:pPr marL="0" indent="0" algn="ctr" rtl="1">
              <a:buNone/>
            </a:pPr>
            <a:endParaRPr lang="fa-IR" sz="4400" dirty="0">
              <a:cs typeface="B Koodak" panose="00000700000000000000" pitchFamily="2" charset="-78"/>
            </a:endParaRPr>
          </a:p>
          <a:p>
            <a:pPr marL="0" indent="0" algn="ctr" rtl="1">
              <a:buNone/>
            </a:pPr>
            <a:endParaRPr lang="en-US" sz="4400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526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4C278-0706-47EC-B082-DF888D6BB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arenR"/>
            </a:pPr>
            <a:r>
              <a:rPr lang="fa-IR" dirty="0">
                <a:cs typeface="B Koodak" panose="00000700000000000000" pitchFamily="2" charset="-78"/>
              </a:rPr>
              <a:t>کمیک بوک برای درک نیاز به سواد ندارد و داستان بیشتر از طریق تصاویر منتقل می شود.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>
                <a:cs typeface="B Koodak" panose="00000700000000000000" pitchFamily="2" charset="-78"/>
              </a:rPr>
              <a:t>به علت درگیری حافظه تصویری ماندگاری بالایی در ذهن دارند.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>
                <a:cs typeface="B Koodak" panose="00000700000000000000" pitchFamily="2" charset="-78"/>
              </a:rPr>
              <a:t>احتمال تولید فیلم از روی آنها بالاست.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>
                <a:cs typeface="B Koodak" panose="00000700000000000000" pitchFamily="2" charset="-78"/>
              </a:rPr>
              <a:t>شخصیت پردازی دقیق تر از داستان معمولیست.</a:t>
            </a:r>
          </a:p>
          <a:p>
            <a:pPr marL="514350" indent="-514350" algn="r" rtl="1">
              <a:buFont typeface="+mj-lt"/>
              <a:buAutoNum type="arabicParenR"/>
            </a:pP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E5EC614-CAC3-4E06-A7D2-0E140916C2C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>
                <a:solidFill>
                  <a:srgbClr val="00B050"/>
                </a:solidFill>
                <a:cs typeface="B Koodak" panose="00000700000000000000" pitchFamily="2" charset="-78"/>
              </a:rPr>
              <a:t>مزایا</a:t>
            </a:r>
            <a:endParaRPr lang="en-US" dirty="0">
              <a:solidFill>
                <a:srgbClr val="00B050"/>
              </a:solidFill>
              <a:cs typeface="B Koodak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0D1C4-9B56-4C65-B20E-B49818BF7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0" y="4001294"/>
            <a:ext cx="3840480" cy="275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CC154-F174-4114-A33B-0D06813B8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54308" cy="4351338"/>
          </a:xfrm>
        </p:spPr>
        <p:txBody>
          <a:bodyPr/>
          <a:lstStyle/>
          <a:p>
            <a:pPr marL="514350" indent="-514350" algn="r" rtl="1">
              <a:buFont typeface="+mj-lt"/>
              <a:buAutoNum type="arabicParenR"/>
            </a:pPr>
            <a:r>
              <a:rPr lang="fa-IR" dirty="0">
                <a:cs typeface="B Koodak" panose="00000700000000000000" pitchFamily="2" charset="-78"/>
              </a:rPr>
              <a:t>به علت تصویری بودن قوه تخیل فرد برای تجسم فضا و شخصیت هاخاموش می ماند.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>
                <a:cs typeface="B Koodak" panose="00000700000000000000" pitchFamily="2" charset="-78"/>
              </a:rPr>
              <a:t>عمده تجسم فرد صرف قرار دادن شخصیت های از پیش تعریف شده در محیط های مختلف و خیال پردازی تک بعدی می شود که تخیل فرد در زمینه شخصیت سازی از بین می برد.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>
                <a:cs typeface="B Koodak" panose="00000700000000000000" pitchFamily="2" charset="-78"/>
              </a:rPr>
              <a:t>استفاده زیاد از این کتاب ها باعث می شود فرد به خواندن جملات کوتاه عادت کند و خواندن جملات بلند و متن های طولانی برایش سخت شود.</a:t>
            </a:r>
          </a:p>
          <a:p>
            <a:pPr marL="514350" indent="-514350" algn="r" rtl="1">
              <a:buFont typeface="+mj-lt"/>
              <a:buAutoNum type="arabicParenR"/>
            </a:pPr>
            <a:endParaRPr lang="fa-IR" dirty="0">
              <a:cs typeface="B Koodak" panose="00000700000000000000" pitchFamily="2" charset="-78"/>
            </a:endParaRPr>
          </a:p>
          <a:p>
            <a:pPr marL="514350" indent="-514350" algn="r" rtl="1">
              <a:buFont typeface="+mj-lt"/>
              <a:buAutoNum type="arabicParenR"/>
            </a:pP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F3152C-975F-483F-8A40-7C2601E4397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dirty="0">
                <a:solidFill>
                  <a:srgbClr val="FF0000"/>
                </a:solidFill>
                <a:cs typeface="B Koodak" panose="00000700000000000000" pitchFamily="2" charset="-78"/>
              </a:rPr>
              <a:t>معایب</a:t>
            </a:r>
            <a:endParaRPr lang="en-US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5F626D-BF26-4906-8F86-0E9F5C468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405" y="1963538"/>
            <a:ext cx="1688595" cy="437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6E3BAA-34DE-4A57-A594-C7E26DE6F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173" y="0"/>
            <a:ext cx="7403654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8229D4-AE3C-486C-AEA9-78F8BB83C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7675684" y="2829841"/>
            <a:ext cx="6139962" cy="1075226"/>
          </a:xfrm>
        </p:spPr>
        <p:txBody>
          <a:bodyPr>
            <a:normAutofit/>
          </a:bodyPr>
          <a:lstStyle/>
          <a:p>
            <a:pPr algn="ctr" rtl="1"/>
            <a:r>
              <a:rPr lang="fa-IR" dirty="0">
                <a:solidFill>
                  <a:schemeClr val="accent4">
                    <a:lumMod val="75000"/>
                  </a:schemeClr>
                </a:solidFill>
                <a:cs typeface="B Yekan" panose="00000400000000000000" pitchFamily="2" charset="-78"/>
              </a:rPr>
              <a:t>مجموعه کتاب های تن تن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C3A6304-7B6F-490C-A03C-D9EF51C8A30E}"/>
              </a:ext>
            </a:extLst>
          </p:cNvPr>
          <p:cNvSpPr txBox="1">
            <a:spLocks/>
          </p:cNvSpPr>
          <p:nvPr/>
        </p:nvSpPr>
        <p:spPr>
          <a:xfrm rot="16200000">
            <a:off x="-1956146" y="2891386"/>
            <a:ext cx="6139962" cy="1075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dirty="0">
                <a:solidFill>
                  <a:schemeClr val="accent4">
                    <a:lumMod val="75000"/>
                  </a:schemeClr>
                </a:solidFill>
                <a:cs typeface="B Yekan" panose="00000400000000000000" pitchFamily="2" charset="-78"/>
              </a:rPr>
              <a:t>مجموعه کتاب های تن تن</a:t>
            </a:r>
            <a:endParaRPr lang="en-US" dirty="0">
              <a:solidFill>
                <a:schemeClr val="accent4">
                  <a:lumMod val="75000"/>
                </a:schemeClr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370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7575-DFF1-4014-A28B-86319A8F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cs typeface="B Koodak" panose="00000700000000000000" pitchFamily="2" charset="-78"/>
              </a:rPr>
              <a:t>منابع</a:t>
            </a: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48452-F659-4D36-9BCF-A3CDFF900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Koodak" panose="00000700000000000000" pitchFamily="2" charset="-78"/>
              </a:rPr>
              <a:t>تن تن و پیکارو ها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تن تن :ماجرای تورنسل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تن تن : لوتوس آبی</a:t>
            </a:r>
          </a:p>
          <a:p>
            <a:pPr algn="r" rtl="1"/>
            <a:r>
              <a:rPr lang="fa-IR" dirty="0">
                <a:cs typeface="B Koodak" panose="00000700000000000000" pitchFamily="2" charset="-78"/>
              </a:rPr>
              <a:t>تن تن : خرچنگ پنجه طلایی</a:t>
            </a:r>
          </a:p>
          <a:p>
            <a:pPr marL="0" indent="0" algn="r" rtl="1">
              <a:buNone/>
            </a:pPr>
            <a:endParaRPr lang="en-US" dirty="0">
              <a:cs typeface="B Koodak" panose="00000700000000000000" pitchFamily="2" charset="-7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771D27-5024-4ECC-90D1-3DFAB4A700B3}"/>
              </a:ext>
            </a:extLst>
          </p:cNvPr>
          <p:cNvSpPr txBox="1">
            <a:spLocks/>
          </p:cNvSpPr>
          <p:nvPr/>
        </p:nvSpPr>
        <p:spPr>
          <a:xfrm>
            <a:off x="143433" y="1825625"/>
            <a:ext cx="82947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Narrow" panose="020B0606020202030204" pitchFamily="34" charset="0"/>
                <a:hlinkClick r:id="rId2" tooltip="Tintin and the Picaro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Tintin and the Picaros</a:t>
            </a:r>
            <a:endParaRPr lang="fa-I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  <a:hlinkClick r:id="rId3" tooltip="The Calculus Affai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Calculus Affair</a:t>
            </a:r>
            <a:endParaRPr lang="fa-I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  <a:hlinkClick r:id="rId4" tooltip="The Blue Lot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Blue Lotus</a:t>
            </a:r>
            <a:endParaRPr lang="fa-I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  <a:hlinkClick r:id="rId5" tooltip="The Crab with the Golden Claw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Crab with the Golden Claws</a:t>
            </a:r>
            <a:endParaRPr lang="en-US" dirty="0">
              <a:latin typeface="Arial Narrow" panose="020B0606020202030204" pitchFamily="34" charset="0"/>
              <a:cs typeface="B Koodak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E3C0B-E2C7-4370-B6E6-4191BC926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4202583"/>
            <a:ext cx="2011680" cy="2655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963CB5-7404-4388-8C38-C6A7461D2A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39" y="4202583"/>
            <a:ext cx="2011680" cy="2655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9FB09C-8195-4297-AB1A-C1657F3484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59" y="4202582"/>
            <a:ext cx="2011680" cy="2655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4CE406-9395-461B-B3BC-A2120A5BA9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19" y="4202581"/>
            <a:ext cx="2011680" cy="265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34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</TotalTime>
  <Words>510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Office Theme</vt:lpstr>
      <vt:lpstr>هماهنگی متن و تصویر  در داستان های تن تن</vt:lpstr>
      <vt:lpstr>چرا ماجرا های تن تن</vt:lpstr>
      <vt:lpstr>هماهنگی تصویر و متن</vt:lpstr>
      <vt:lpstr>هماهنگی تصویر و متن</vt:lpstr>
      <vt:lpstr>تحقیق + (پلاس)</vt:lpstr>
      <vt:lpstr>PowerPoint Presentation</vt:lpstr>
      <vt:lpstr>PowerPoint Presentation</vt:lpstr>
      <vt:lpstr>مجموعه کتاب های تن تن</vt:lpstr>
      <vt:lpstr>منابع</vt:lpstr>
      <vt:lpstr>پایان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ارزیابی کتاب های تن تن از جهت هماهنگی متن و تصویر</dc:title>
  <dc:creator>mhb</dc:creator>
  <cp:lastModifiedBy>mhb</cp:lastModifiedBy>
  <cp:revision>31</cp:revision>
  <dcterms:created xsi:type="dcterms:W3CDTF">2021-04-26T14:48:45Z</dcterms:created>
  <dcterms:modified xsi:type="dcterms:W3CDTF">2021-05-18T22:28:16Z</dcterms:modified>
</cp:coreProperties>
</file>